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2" r:id="rId3"/>
    <p:sldId id="281" r:id="rId4"/>
    <p:sldId id="282" r:id="rId5"/>
    <p:sldId id="283" r:id="rId6"/>
    <p:sldId id="260" r:id="rId7"/>
    <p:sldId id="261" r:id="rId8"/>
    <p:sldId id="275" r:id="rId9"/>
    <p:sldId id="276" r:id="rId10"/>
    <p:sldId id="277" r:id="rId11"/>
    <p:sldId id="278" r:id="rId12"/>
    <p:sldId id="279" r:id="rId13"/>
    <p:sldId id="280" r:id="rId14"/>
    <p:sldId id="258" r:id="rId15"/>
    <p:sldId id="273" r:id="rId16"/>
    <p:sldId id="268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67" autoAdjust="0"/>
  </p:normalViewPr>
  <p:slideViewPr>
    <p:cSldViewPr>
      <p:cViewPr varScale="1">
        <p:scale>
          <a:sx n="63" d="100"/>
          <a:sy n="63" d="100"/>
        </p:scale>
        <p:origin x="-6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3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BF7E0-650F-447B-9615-80BD0150FE9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98F83-732F-4149-9272-1F91472A1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C35BE-6D89-496E-8559-8A3E22F9BCD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3192C-C7CE-4B09-922E-53A237F76E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C35BE-6D89-496E-8559-8A3E22F9BCD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3192C-C7CE-4B09-922E-53A237F76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C35BE-6D89-496E-8559-8A3E22F9BCD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3192C-C7CE-4B09-922E-53A237F76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C35BE-6D89-496E-8559-8A3E22F9BCD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3192C-C7CE-4B09-922E-53A237F76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C35BE-6D89-496E-8559-8A3E22F9BCD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3192C-C7CE-4B09-922E-53A237F76E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C35BE-6D89-496E-8559-8A3E22F9BCD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3192C-C7CE-4B09-922E-53A237F76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C35BE-6D89-496E-8559-8A3E22F9BCD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3192C-C7CE-4B09-922E-53A237F76E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C35BE-6D89-496E-8559-8A3E22F9BCD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3192C-C7CE-4B09-922E-53A237F76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C35BE-6D89-496E-8559-8A3E22F9BCD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3192C-C7CE-4B09-922E-53A237F76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C35BE-6D89-496E-8559-8A3E22F9BCD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3192C-C7CE-4B09-922E-53A237F76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BBC35BE-6D89-496E-8559-8A3E22F9BCD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F93192C-C7CE-4B09-922E-53A237F76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BC35BE-6D89-496E-8559-8A3E22F9BCD3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F93192C-C7CE-4B09-922E-53A237F76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rys\AppData\Local\Microsoft\Windows\Temporary%20Internet%20Files\Content.IE5\0IMMMHKB\MS900388626%5b1%5d.wav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2057400"/>
          </a:xfrm>
        </p:spPr>
        <p:txBody>
          <a:bodyPr/>
          <a:lstStyle/>
          <a:p>
            <a:pPr algn="ctr"/>
            <a:r>
              <a:rPr lang="en-US" sz="6000" dirty="0" smtClean="0"/>
              <a:t>USING RECYCLED BUILDING PRODUCTS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2800" dirty="0" err="1" smtClean="0"/>
              <a:t>Lizz</a:t>
            </a:r>
            <a:r>
              <a:rPr lang="en-US" sz="2800" dirty="0" smtClean="0"/>
              <a:t> </a:t>
            </a:r>
            <a:r>
              <a:rPr lang="en-US" sz="2800" dirty="0" smtClean="0"/>
              <a:t>Gaylord</a:t>
            </a:r>
            <a:br>
              <a:rPr lang="en-US" sz="2800" dirty="0" smtClean="0"/>
            </a:br>
            <a:r>
              <a:rPr lang="en-US" sz="2800" dirty="0" smtClean="0"/>
              <a:t>Jr. ACE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7114"/>
            <a:ext cx="7772400" cy="914400"/>
          </a:xfrm>
        </p:spPr>
        <p:txBody>
          <a:bodyPr/>
          <a:lstStyle/>
          <a:p>
            <a:r>
              <a:rPr lang="en-US" dirty="0" smtClean="0"/>
              <a:t>Recycled Glass Tile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000"/>
          <a:stretch>
            <a:fillRect/>
          </a:stretch>
        </p:blipFill>
        <p:spPr bwMode="auto">
          <a:xfrm>
            <a:off x="6477000" y="304800"/>
            <a:ext cx="236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Photos courtesy of recycledglasstile.com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57171" y="4267199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-Comes in amazingly beautiful colors and patterns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600200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-Material made from recycled glass bottles, windshields, and industrial glass waste from factories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838200"/>
          </a:xfrm>
        </p:spPr>
        <p:txBody>
          <a:bodyPr/>
          <a:lstStyle/>
          <a:p>
            <a:r>
              <a:rPr lang="en-US" dirty="0" smtClean="0"/>
              <a:t>TREX “Lumber”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212560"/>
          </a:xfrm>
        </p:spPr>
        <p:txBody>
          <a:bodyPr/>
          <a:lstStyle/>
          <a:p>
            <a:r>
              <a:rPr lang="en-US" dirty="0" smtClean="0"/>
              <a:t>Material made from recycled milk jugs, water bottles, and grocery bags, mixed with wood waste </a:t>
            </a:r>
          </a:p>
          <a:p>
            <a:r>
              <a:rPr lang="en-US" dirty="0" smtClean="0"/>
              <a:t>Looks and acts like traditional wooden planks and no splinters!</a:t>
            </a:r>
          </a:p>
          <a:p>
            <a:r>
              <a:rPr lang="en-US" dirty="0" smtClean="0"/>
              <a:t>Use in decking, railing, fencing, trim, gutters and more!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38400"/>
          <a:stretch>
            <a:fillRect/>
          </a:stretch>
        </p:blipFill>
        <p:spPr bwMode="auto">
          <a:xfrm>
            <a:off x="2819400" y="4648200"/>
            <a:ext cx="4762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Reclaimed Wood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7724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953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300" dirty="0" smtClean="0">
                <a:solidFill>
                  <a:schemeClr val="bg1"/>
                </a:solidFill>
              </a:rPr>
              <a:t>Used wood (“reclaimed wood”) is everywhere just begging to be saved from the landfill!</a:t>
            </a:r>
          </a:p>
          <a:p>
            <a:pPr algn="ctr"/>
            <a:r>
              <a:rPr lang="en-US" sz="4300" dirty="0" smtClean="0">
                <a:solidFill>
                  <a:schemeClr val="bg1"/>
                </a:solidFill>
              </a:rPr>
              <a:t>There are companies that sell reclaimed wood or you can find it yourself in homes about to be remodeled, rebuilt, demolished or re-floored and looks very nice once completed!  Use reclaimed wood for any projects! It is often more beautiful than new wood!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Recycled Plastic Carpeting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29" y="1905000"/>
            <a:ext cx="7772400" cy="4572000"/>
          </a:xfrm>
        </p:spPr>
        <p:txBody>
          <a:bodyPr/>
          <a:lstStyle/>
          <a:p>
            <a:r>
              <a:rPr lang="en-US" dirty="0" smtClean="0"/>
              <a:t>This carpet is made from plastic, recycled plastic water bottles to be exact!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029" y="3811436"/>
            <a:ext cx="29337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frys\AppData\Local\Microsoft\Windows\Temporary Internet Files\Content.IE5\HSN3SON1\MP90042779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29579"/>
            <a:ext cx="2971800" cy="2438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01886" y="4262475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=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90600"/>
            <a:ext cx="7772400" cy="914400"/>
          </a:xfrm>
        </p:spPr>
        <p:txBody>
          <a:bodyPr/>
          <a:lstStyle/>
          <a:p>
            <a:r>
              <a:rPr lang="en-US" sz="3000" dirty="0" smtClean="0"/>
              <a:t>Pass Around the Samples for Student </a:t>
            </a:r>
            <a:br>
              <a:rPr lang="en-US" sz="3000" dirty="0" smtClean="0"/>
            </a:br>
            <a:r>
              <a:rPr lang="en-US" sz="3000" dirty="0" smtClean="0"/>
              <a:t>Exploration.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Talk about each product and ask what they think each product is made of. 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Q: You used to wear me! What Am I?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A: I am recycled denim, cleverly disguised as insulation!</a:t>
            </a:r>
            <a:br>
              <a:rPr lang="en-US" sz="3000" dirty="0" smtClean="0"/>
            </a:b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600200"/>
            <a:ext cx="8156448" cy="762000"/>
          </a:xfrm>
        </p:spPr>
        <p:txBody>
          <a:bodyPr/>
          <a:lstStyle/>
          <a:p>
            <a:pPr algn="ctr"/>
            <a:r>
              <a:rPr lang="en-US" dirty="0" smtClean="0"/>
              <a:t>How Can I Make Sure I Am Only Buying and Using Wood Products From Sustainable Sources, and Not From the Rainforest?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Sustainable Foresting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en-US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895600"/>
            <a:ext cx="4724400" cy="3809999"/>
          </a:xfrm>
        </p:spPr>
        <p:txBody>
          <a:bodyPr>
            <a:normAutofit/>
          </a:bodyPr>
          <a:lstStyle/>
          <a:p>
            <a:r>
              <a:rPr lang="en-US" dirty="0" smtClean="0"/>
              <a:t>Forestry Stewardship Council</a:t>
            </a:r>
          </a:p>
          <a:p>
            <a:r>
              <a:rPr lang="en-US" dirty="0" smtClean="0"/>
              <a:t>Began in 1993 in Germany</a:t>
            </a:r>
          </a:p>
          <a:p>
            <a:r>
              <a:rPr lang="en-US" dirty="0" smtClean="0"/>
              <a:t>Main purpose: to certify wood products that are made from sustainably sourced timber so the builder knows he is building from a sustainable source and not deforesting the rainforest</a:t>
            </a:r>
            <a:endParaRPr lang="en-US" dirty="0"/>
          </a:p>
        </p:txBody>
      </p:sp>
      <p:pic>
        <p:nvPicPr>
          <p:cNvPr id="5123" name="Picture 3" descr="C:\Users\frys\AppData\Local\Microsoft\Windows\Temporary Internet Files\Content.IE5\VLNJUGGY\MP9004064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657600" cy="473964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7536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omputer" pitchFamily="2" charset="0"/>
                <a:ea typeface="Computer" pitchFamily="2" charset="0"/>
              </a:rPr>
              <a:t>Remember That All The Resources We Have Are Right Here On Earth. There Is NO Spaceship That Delivers Us New Resources. We have to Make Do With What We Have!</a:t>
            </a:r>
            <a:endParaRPr lang="en-US" sz="4400" dirty="0">
              <a:solidFill>
                <a:schemeClr val="bg1"/>
              </a:solidFill>
              <a:latin typeface="Computer" pitchFamily="2" charset="0"/>
              <a:ea typeface="Computer" pitchFamily="2" charset="0"/>
            </a:endParaRPr>
          </a:p>
        </p:txBody>
      </p:sp>
      <p:pic>
        <p:nvPicPr>
          <p:cNvPr id="4098" name="Picture 2" descr="C:\Users\frys\AppData\Local\Microsoft\Windows\Temporary Internet Files\Content.IE5\EBWBJY9X\MC900383682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38600"/>
            <a:ext cx="4648200" cy="2572030"/>
          </a:xfrm>
          <a:prstGeom prst="rect">
            <a:avLst/>
          </a:prstGeom>
          <a:noFill/>
        </p:spPr>
      </p:pic>
      <p:pic>
        <p:nvPicPr>
          <p:cNvPr id="4099" name="Picture 3" descr="C:\Users\frys\AppData\Local\Microsoft\Windows\Temporary Internet Files\Content.IE5\0IMMMHKB\MM90028395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267200"/>
            <a:ext cx="2057400" cy="2362200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7315200" y="3200400"/>
            <a:ext cx="160020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5410200" y="4267200"/>
            <a:ext cx="1143000" cy="6858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Thanks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3276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 brought you some more trees!</a:t>
            </a:r>
            <a:endParaRPr lang="en-US" sz="2400" dirty="0"/>
          </a:p>
        </p:txBody>
      </p:sp>
      <p:pic>
        <p:nvPicPr>
          <p:cNvPr id="12" name="MS900388626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772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16736"/>
          </a:xfrm>
        </p:spPr>
        <p:txBody>
          <a:bodyPr/>
          <a:lstStyle/>
          <a:p>
            <a: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llstar" pitchFamily="2" charset="0"/>
                <a:ea typeface="Allstar" pitchFamily="2" charset="0"/>
              </a:rPr>
              <a:t>What do you think?</a:t>
            </a:r>
            <a:endParaRPr lang="en-US" sz="6600" dirty="0">
              <a:solidFill>
                <a:schemeClr val="accent4">
                  <a:lumMod val="40000"/>
                  <a:lumOff val="60000"/>
                </a:schemeClr>
              </a:solidFill>
              <a:latin typeface="Allstar" pitchFamily="2" charset="0"/>
              <a:ea typeface="Allsta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772400" cy="3688560"/>
          </a:xfrm>
        </p:spPr>
        <p:txBody>
          <a:bodyPr/>
          <a:lstStyle/>
          <a:p>
            <a:pPr algn="ctr"/>
            <a:r>
              <a:rPr lang="en-US" sz="3600" dirty="0" smtClean="0"/>
              <a:t>Why should we care about building green?</a:t>
            </a:r>
          </a:p>
          <a:p>
            <a:endParaRPr lang="en-US" sz="3600" dirty="0" smtClean="0"/>
          </a:p>
          <a:p>
            <a:pPr algn="ctr"/>
            <a:r>
              <a:rPr lang="en-US" sz="3600" dirty="0" smtClean="0"/>
              <a:t>Why should we be using renewable and recycled materials?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en-US" dirty="0" smtClean="0"/>
              <a:t>Don’t Forget the Basics!</a:t>
            </a:r>
            <a:br>
              <a:rPr lang="en-US" dirty="0" smtClean="0"/>
            </a:br>
            <a:r>
              <a:rPr lang="en-US" dirty="0" smtClean="0"/>
              <a:t>Water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CFL light bulbs</a:t>
            </a:r>
            <a:r>
              <a:rPr lang="en-US" b="1" dirty="0" smtClean="0"/>
              <a:t>- </a:t>
            </a:r>
            <a:r>
              <a:rPr lang="en-US" dirty="0" smtClean="0"/>
              <a:t>last 4-6 times longer than a regular bulb and use less energy</a:t>
            </a:r>
          </a:p>
          <a:p>
            <a:r>
              <a:rPr lang="en-US" b="1" u="sng" dirty="0" smtClean="0"/>
              <a:t>Low-flow water fixtures</a:t>
            </a:r>
            <a:r>
              <a:rPr lang="en-US" dirty="0" smtClean="0"/>
              <a:t>- place oxygen in the water to give it force, but save water </a:t>
            </a:r>
          </a:p>
          <a:p>
            <a:r>
              <a:rPr lang="en-US" b="1" u="sng" dirty="0" smtClean="0"/>
              <a:t>Water efficient toilets</a:t>
            </a:r>
            <a:r>
              <a:rPr lang="en-US" dirty="0" smtClean="0"/>
              <a:t>- use less water </a:t>
            </a:r>
          </a:p>
          <a:p>
            <a:r>
              <a:rPr lang="en-US" b="1" u="sng" dirty="0" smtClean="0"/>
              <a:t>Low or No VOC paint</a:t>
            </a:r>
            <a:r>
              <a:rPr lang="en-US" dirty="0" smtClean="0"/>
              <a:t>-  paint with low- or no- Volatile Organic Compounds has no or low amounts of toxins in it and is healthier for our indoor air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90600"/>
          </a:xfrm>
        </p:spPr>
        <p:txBody>
          <a:bodyPr/>
          <a:lstStyle/>
          <a:p>
            <a:r>
              <a:rPr lang="en-US" sz="3600" dirty="0" smtClean="0"/>
              <a:t>Structure and Tree Positioning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Because we live in the northern hemisphere, structures should face south.  </a:t>
            </a:r>
          </a:p>
          <a:p>
            <a:r>
              <a:rPr lang="en-US" dirty="0" smtClean="0"/>
              <a:t>It is more expensive to heat a building than to cool a building where we live.</a:t>
            </a:r>
          </a:p>
          <a:p>
            <a:r>
              <a:rPr lang="en-US" dirty="0" smtClean="0"/>
              <a:t>The sun shines through the building and warms it naturally, no heating required.</a:t>
            </a:r>
          </a:p>
          <a:p>
            <a:r>
              <a:rPr lang="en-US" dirty="0" smtClean="0"/>
              <a:t>What about the summer, when it gets hot?</a:t>
            </a:r>
          </a:p>
          <a:p>
            <a:r>
              <a:rPr lang="en-US" dirty="0" smtClean="0"/>
              <a:t>Plant trees around the building.  This will help keep the sun out in the summer but allow the heat in during winter.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597456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In the morning, east facing rooms are warmer, and in the after noon, rooms on the west side of the house are warmer.</a:t>
            </a:r>
          </a:p>
          <a:p>
            <a:r>
              <a:rPr lang="en-US" dirty="0" smtClean="0"/>
              <a:t>You probably have seen this in action. Are some rooms hotter than others in your home?</a:t>
            </a:r>
          </a:p>
          <a:p>
            <a:r>
              <a:rPr lang="en-US" dirty="0" smtClean="0"/>
              <a:t>Proper planting of trees keeps the home up to 40% cooler.</a:t>
            </a:r>
          </a:p>
          <a:p>
            <a:r>
              <a:rPr lang="en-US" dirty="0" smtClean="0"/>
              <a:t>SMUD has a free shade tree program!</a:t>
            </a:r>
          </a:p>
          <a:p>
            <a:r>
              <a:rPr lang="en-US" dirty="0" smtClean="0"/>
              <a:t>Keeping the structure properly insulated and windows covered also saves energy and cost in heating and cooling.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Renewable Resources Can We Use to Build?</a:t>
            </a:r>
            <a:endParaRPr lang="en-US" dirty="0"/>
          </a:p>
        </p:txBody>
      </p:sp>
      <p:pic>
        <p:nvPicPr>
          <p:cNvPr id="2050" name="Picture 2" descr="C:\Users\frys\AppData\Local\Microsoft\Windows\Temporary Internet Files\Content.IE5\EBWBJY9X\MP90044755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600201"/>
            <a:ext cx="2590799" cy="2514600"/>
          </a:xfrm>
          <a:prstGeom prst="rect">
            <a:avLst/>
          </a:prstGeom>
          <a:noFill/>
        </p:spPr>
      </p:pic>
      <p:pic>
        <p:nvPicPr>
          <p:cNvPr id="2051" name="Picture 3" descr="C:\Users\frys\AppData\Local\Microsoft\Windows\Temporary Internet Files\Content.IE5\0IMMMHKB\MP90040168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00200"/>
            <a:ext cx="3200400" cy="2514600"/>
          </a:xfrm>
          <a:prstGeom prst="rect">
            <a:avLst/>
          </a:prstGeom>
          <a:noFill/>
        </p:spPr>
      </p:pic>
      <p:pic>
        <p:nvPicPr>
          <p:cNvPr id="2054" name="Picture 6" descr="C:\Users\frys\AppData\Local\Microsoft\Windows\Temporary Internet Files\Content.IE5\0IMMMHKB\MP90040948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267200"/>
            <a:ext cx="3200400" cy="2362200"/>
          </a:xfrm>
          <a:prstGeom prst="rect">
            <a:avLst/>
          </a:prstGeom>
          <a:noFill/>
        </p:spPr>
      </p:pic>
      <p:pic>
        <p:nvPicPr>
          <p:cNvPr id="2055" name="Picture 7" descr="C:\Users\frys\AppData\Local\Microsoft\Windows\Temporary Internet Files\Content.IE5\HSN3SON1\MP90043887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600200"/>
            <a:ext cx="2286000" cy="5029200"/>
          </a:xfrm>
          <a:prstGeom prst="rect">
            <a:avLst/>
          </a:prstGeom>
          <a:noFill/>
        </p:spPr>
      </p:pic>
      <p:pic>
        <p:nvPicPr>
          <p:cNvPr id="2057" name="Picture 9" descr="C:\Users\frys\AppData\Local\Microsoft\Windows\Temporary Internet Files\Content.IE5\VLNJUGGY\MP90044861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1" y="4191000"/>
            <a:ext cx="259079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97864"/>
          </a:xfrm>
        </p:spPr>
        <p:txBody>
          <a:bodyPr/>
          <a:lstStyle/>
          <a:p>
            <a:pPr algn="ctr"/>
            <a:r>
              <a:rPr lang="en-US" sz="3600" dirty="0" smtClean="0"/>
              <a:t>What Recycled Materials can We Use to Build? All of These!</a:t>
            </a:r>
            <a:endParaRPr lang="en-US" sz="3600" dirty="0"/>
          </a:p>
        </p:txBody>
      </p:sp>
      <p:pic>
        <p:nvPicPr>
          <p:cNvPr id="1035" name="Picture 11" descr="C:\Users\frys\AppData\Local\Microsoft\Windows\Temporary Internet Files\Content.IE5\VLNJUGGY\MC90025076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4038600"/>
            <a:ext cx="1295400" cy="2231679"/>
          </a:xfrm>
          <a:prstGeom prst="rect">
            <a:avLst/>
          </a:prstGeom>
          <a:noFill/>
        </p:spPr>
      </p:pic>
      <p:pic>
        <p:nvPicPr>
          <p:cNvPr id="1034" name="Picture 10" descr="C:\Users\frys\AppData\Local\Microsoft\Windows\Temporary Internet Files\Content.IE5\EBWBJY9X\MC9002329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1447800" cy="2008360"/>
          </a:xfrm>
          <a:prstGeom prst="rect">
            <a:avLst/>
          </a:prstGeom>
          <a:noFill/>
        </p:spPr>
      </p:pic>
      <p:pic>
        <p:nvPicPr>
          <p:cNvPr id="1040" name="Picture 16" descr="C:\Users\frys\AppData\Local\Microsoft\Windows\Temporary Internet Files\Content.IE5\HSN3SON1\MP90017803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038600"/>
            <a:ext cx="3276600" cy="2438400"/>
          </a:xfrm>
          <a:prstGeom prst="rect">
            <a:avLst/>
          </a:prstGeom>
          <a:noFill/>
        </p:spPr>
      </p:pic>
      <p:pic>
        <p:nvPicPr>
          <p:cNvPr id="1041" name="Picture 17" descr="C:\Users\frys\AppData\Local\Microsoft\Windows\Temporary Internet Files\Content.IE5\VLNJUGGY\MP90028985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905000"/>
            <a:ext cx="2414016" cy="4648200"/>
          </a:xfrm>
          <a:prstGeom prst="rect">
            <a:avLst/>
          </a:prstGeom>
          <a:noFill/>
        </p:spPr>
      </p:pic>
      <p:pic>
        <p:nvPicPr>
          <p:cNvPr id="1047" name="Picture 23" descr="C:\Users\frys\AppData\Local\Microsoft\Windows\Temporary Internet Files\Content.IE5\0IMMMHKB\MP90017808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981200"/>
            <a:ext cx="3276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Recycled Denim Insulation</a:t>
            </a:r>
            <a:endParaRPr lang="en-US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7086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38864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Recycled denim is used to insulate the walls of a structure, just like traditional fiberglass insulation.</a:t>
            </a:r>
          </a:p>
          <a:p>
            <a:r>
              <a:rPr lang="en-US" dirty="0" smtClean="0"/>
              <a:t>The denim insulation is made of the scraps that the factories do not use.</a:t>
            </a:r>
            <a:endParaRPr lang="en-US" dirty="0"/>
          </a:p>
        </p:txBody>
      </p:sp>
      <p:pic>
        <p:nvPicPr>
          <p:cNvPr id="1039" name="Picture 15" descr="C:\Users\frys\AppData\Local\Microsoft\Windows\Temporary Internet Files\Content.IE5\0IMMMHKB\MC9000159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486400"/>
            <a:ext cx="2438400" cy="1371600"/>
          </a:xfrm>
          <a:prstGeom prst="rect">
            <a:avLst/>
          </a:prstGeom>
          <a:noFill/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courtesy of treehugger.com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Bale Construction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/>
          <a:lstStyle/>
          <a:p>
            <a:r>
              <a:rPr lang="en-US" dirty="0" smtClean="0"/>
              <a:t>This type of structure doesn’t require insulation because the straw is the insulation!</a:t>
            </a:r>
          </a:p>
          <a:p>
            <a:r>
              <a:rPr lang="en-US" dirty="0" smtClean="0"/>
              <a:t> Once bound together, the bales can be plastered over, and never seen again!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0"/>
            <a:ext cx="4724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10000"/>
            <a:ext cx="3009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Photos courtesy of Wikipedia Commons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</TotalTime>
  <Words>642</Words>
  <Application>Microsoft Office PowerPoint</Application>
  <PresentationFormat>On-screen Show (4:3)</PresentationFormat>
  <Paragraphs>60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USING RECYCLED BUILDING PRODUCTS  Lizz Gaylord Jr. ACE</vt:lpstr>
      <vt:lpstr>What do you think?</vt:lpstr>
      <vt:lpstr>Don’t Forget the Basics! Water and Power</vt:lpstr>
      <vt:lpstr>Structure and Tree Positioning</vt:lpstr>
      <vt:lpstr>PowerPoint Presentation</vt:lpstr>
      <vt:lpstr>What Renewable Resources Can We Use to Build?</vt:lpstr>
      <vt:lpstr>What Recycled Materials can We Use to Build? All of These!</vt:lpstr>
      <vt:lpstr>Recycled Denim Insulation</vt:lpstr>
      <vt:lpstr>Straw Bale Construction</vt:lpstr>
      <vt:lpstr>Recycled Glass Tile</vt:lpstr>
      <vt:lpstr>TREX “Lumber”</vt:lpstr>
      <vt:lpstr>Reclaimed Wood </vt:lpstr>
      <vt:lpstr>Recycled Plastic Carpeting</vt:lpstr>
      <vt:lpstr>Pass Around the Samples for Student  Exploration.  Talk about each product and ask what they think each product is made of.   Q: You used to wear me! What Am I?  A: I am recycled denim, cleverly disguised as insulation! </vt:lpstr>
      <vt:lpstr>How Can I Make Sure I Am Only Buying and Using Wood Products From Sustainable Sources, and Not From the Rainforest?</vt:lpstr>
      <vt:lpstr>Sustainable Foresting</vt:lpstr>
      <vt:lpstr>Remember That All The Resources We Have Are Right Here On Earth. There Is NO Spaceship That Delivers Us New Resources. We have to Make Do With What We Have!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Green</dc:title>
  <dc:creator>frys</dc:creator>
  <cp:lastModifiedBy>Joe</cp:lastModifiedBy>
  <cp:revision>171</cp:revision>
  <dcterms:created xsi:type="dcterms:W3CDTF">2010-07-19T22:18:02Z</dcterms:created>
  <dcterms:modified xsi:type="dcterms:W3CDTF">2012-04-25T20:43:31Z</dcterms:modified>
</cp:coreProperties>
</file>