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26" r:id="rId3"/>
    <p:sldId id="263" r:id="rId4"/>
    <p:sldId id="267" r:id="rId5"/>
    <p:sldId id="268" r:id="rId6"/>
    <p:sldId id="269" r:id="rId7"/>
    <p:sldId id="270" r:id="rId8"/>
    <p:sldId id="271" r:id="rId9"/>
    <p:sldId id="272" r:id="rId10"/>
    <p:sldId id="273" r:id="rId11"/>
    <p:sldId id="274" r:id="rId12"/>
    <p:sldId id="258" r:id="rId13"/>
    <p:sldId id="259" r:id="rId14"/>
    <p:sldId id="275" r:id="rId15"/>
    <p:sldId id="257"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261" r:id="rId53"/>
    <p:sldId id="262" r:id="rId54"/>
    <p:sldId id="264" r:id="rId55"/>
    <p:sldId id="265" r:id="rId56"/>
    <p:sldId id="266"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CF6547C-F974-4397-801C-666A3F16E35A}" type="datetimeFigureOut">
              <a:rPr lang="en-US" smtClean="0"/>
              <a:t>5/22/2012</a:t>
            </a:fld>
            <a:endParaRPr lang="en-US"/>
          </a:p>
        </p:txBody>
      </p:sp>
      <p:sp>
        <p:nvSpPr>
          <p:cNvPr id="8" name="Slide Number Placeholder 7"/>
          <p:cNvSpPr>
            <a:spLocks noGrp="1"/>
          </p:cNvSpPr>
          <p:nvPr>
            <p:ph type="sldNum" sz="quarter" idx="11"/>
          </p:nvPr>
        </p:nvSpPr>
        <p:spPr/>
        <p:txBody>
          <a:bodyPr/>
          <a:lstStyle/>
          <a:p>
            <a:fld id="{46CF7CE4-730E-464A-B36E-5948F60466A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6547C-F974-4397-801C-666A3F16E35A}" type="datetimeFigureOut">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6547C-F974-4397-801C-666A3F16E35A}" type="datetimeFigureOut">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CF6547C-F974-4397-801C-666A3F16E35A}" type="datetimeFigureOut">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6547C-F974-4397-801C-666A3F16E35A}" type="datetimeFigureOut">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F7CE4-730E-464A-B36E-5948F60466A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CF6547C-F974-4397-801C-666A3F16E35A}" type="datetimeFigureOut">
              <a:rPr lang="en-US" smtClean="0"/>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F7CE4-730E-464A-B36E-5948F60466A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CF6547C-F974-4397-801C-666A3F16E35A}" type="datetimeFigureOut">
              <a:rPr lang="en-US" smtClean="0"/>
              <a:t>5/22/2012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F7CE4-730E-464A-B36E-5948F60466A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F6547C-F974-4397-801C-666A3F16E35A}" type="datetimeFigureOut">
              <a:rPr lang="en-US" smtClean="0"/>
              <a:t>5/22/2012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6547C-F974-4397-801C-666A3F16E35A}" type="datetimeFigureOut">
              <a:rPr lang="en-US" smtClean="0"/>
              <a:t>5/22/2012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6547C-F974-4397-801C-666A3F16E35A}" type="datetimeFigureOut">
              <a:rPr lang="en-US" smtClean="0"/>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6547C-F974-4397-801C-666A3F16E35A}" type="datetimeFigureOut">
              <a:rPr lang="en-US" smtClean="0"/>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F7CE4-730E-464A-B36E-5948F60466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CF6547C-F974-4397-801C-666A3F16E35A}" type="datetimeFigureOut">
              <a:rPr lang="en-US" smtClean="0"/>
              <a:t>5/22/2012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6CF7CE4-730E-464A-B36E-5948F60466A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229600" cy="1447800"/>
          </a:xfrm>
        </p:spPr>
        <p:txBody>
          <a:bodyPr>
            <a:noAutofit/>
          </a:bodyPr>
          <a:lstStyle/>
          <a:p>
            <a:r>
              <a:rPr lang="en-US" sz="9600" dirty="0" smtClean="0">
                <a:solidFill>
                  <a:srgbClr val="92D050"/>
                </a:solidFill>
              </a:rPr>
              <a:t>Green Terms</a:t>
            </a:r>
            <a:endParaRPr lang="en-US" sz="9600" dirty="0">
              <a:solidFill>
                <a:srgbClr val="92D050"/>
              </a:solidFill>
            </a:endParaRPr>
          </a:p>
        </p:txBody>
      </p:sp>
      <p:sp>
        <p:nvSpPr>
          <p:cNvPr id="3" name="Subtitle 2"/>
          <p:cNvSpPr>
            <a:spLocks noGrp="1"/>
          </p:cNvSpPr>
          <p:nvPr>
            <p:ph type="subTitle" idx="1"/>
          </p:nvPr>
        </p:nvSpPr>
        <p:spPr>
          <a:xfrm>
            <a:off x="1371600" y="3124200"/>
            <a:ext cx="6400800" cy="1752600"/>
          </a:xfrm>
        </p:spPr>
        <p:txBody>
          <a:bodyPr>
            <a:normAutofit/>
          </a:bodyPr>
          <a:lstStyle/>
          <a:p>
            <a:r>
              <a:rPr lang="en-US" sz="4800" dirty="0" smtClean="0">
                <a:solidFill>
                  <a:srgbClr val="0070C0"/>
                </a:solidFill>
              </a:rPr>
              <a:t>TERMS USED IN THE </a:t>
            </a:r>
            <a:r>
              <a:rPr lang="en-US" sz="4800" dirty="0" smtClean="0">
                <a:solidFill>
                  <a:srgbClr val="00B050"/>
                </a:solidFill>
              </a:rPr>
              <a:t>GREEN</a:t>
            </a:r>
            <a:r>
              <a:rPr lang="en-US" sz="4800" dirty="0" smtClean="0">
                <a:solidFill>
                  <a:srgbClr val="0070C0"/>
                </a:solidFill>
              </a:rPr>
              <a:t> INDUSTRY</a:t>
            </a:r>
            <a:endParaRPr lang="en-US" sz="4800" dirty="0">
              <a:solidFill>
                <a:srgbClr val="0070C0"/>
              </a:solidFill>
            </a:endParaRPr>
          </a:p>
        </p:txBody>
      </p:sp>
    </p:spTree>
    <p:extLst>
      <p:ext uri="{BB962C8B-B14F-4D97-AF65-F5344CB8AC3E}">
        <p14:creationId xmlns:p14="http://schemas.microsoft.com/office/powerpoint/2010/main" val="3863973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04800" y="1371600"/>
            <a:ext cx="8382000" cy="4343400"/>
          </a:xfrm>
        </p:spPr>
        <p:txBody>
          <a:bodyPr>
            <a:normAutofit/>
          </a:bodyPr>
          <a:lstStyle/>
          <a:p>
            <a:r>
              <a:rPr lang="en-US" sz="3600" dirty="0" smtClean="0">
                <a:solidFill>
                  <a:srgbClr val="C00000"/>
                </a:solidFill>
              </a:rPr>
              <a:t>BUILDING ENVELOPE: </a:t>
            </a:r>
            <a:r>
              <a:rPr lang="en-US" sz="3600" dirty="0" smtClean="0">
                <a:solidFill>
                  <a:srgbClr val="0070C0"/>
                </a:solidFill>
              </a:rPr>
              <a:t>THE ENTIRE PERIMETER OF A BUILDING ENCLOSED BY ITS ROOF, WALLS AND FOUNDATION. PROPERLY DESIGNED, THE ENVELOPE CAN MINIMIZE TEMPERATURE GAIN OR</a:t>
            </a:r>
          </a:p>
          <a:p>
            <a:r>
              <a:rPr lang="en-US" sz="3600" dirty="0" smtClean="0">
                <a:solidFill>
                  <a:srgbClr val="0070C0"/>
                </a:solidFill>
              </a:rPr>
              <a:t> LOSS AND MOISTURE INFILTRATION. </a:t>
            </a:r>
            <a:endParaRPr lang="en-US" sz="3600" dirty="0">
              <a:solidFill>
                <a:srgbClr val="0070C0"/>
              </a:solidFill>
            </a:endParaRPr>
          </a:p>
        </p:txBody>
      </p:sp>
    </p:spTree>
    <p:extLst>
      <p:ext uri="{BB962C8B-B14F-4D97-AF65-F5344CB8AC3E}">
        <p14:creationId xmlns:p14="http://schemas.microsoft.com/office/powerpoint/2010/main" val="2225710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143000"/>
            <a:ext cx="8382000" cy="5715000"/>
          </a:xfrm>
        </p:spPr>
        <p:txBody>
          <a:bodyPr>
            <a:normAutofit fontScale="40000" lnSpcReduction="20000"/>
          </a:bodyPr>
          <a:lstStyle/>
          <a:p>
            <a:r>
              <a:rPr lang="en-US" sz="9000" dirty="0" smtClean="0">
                <a:solidFill>
                  <a:srgbClr val="C00000"/>
                </a:solidFill>
              </a:rPr>
              <a:t>CARBON FOOTPRINT</a:t>
            </a:r>
            <a:r>
              <a:rPr lang="en-US" sz="7000" dirty="0" smtClean="0">
                <a:solidFill>
                  <a:srgbClr val="C00000"/>
                </a:solidFill>
              </a:rPr>
              <a:t>: </a:t>
            </a:r>
            <a:r>
              <a:rPr lang="en-US" sz="7000" dirty="0" smtClean="0">
                <a:solidFill>
                  <a:srgbClr val="0070C0"/>
                </a:solidFill>
              </a:rPr>
              <a:t>CARBON FOOTPRINT REFERS TO THE TOTAL GREENHOUSE GAS EMISSIONS THAT RESULT FROM A PERSON, ORGANIZATION, PRODUCT OR SERVICE OVER A GIVEN TIME.  IT TENDS TO ACT AS AN UMBRELLA TERM FOR ANY ATTEMPT TO MEASURE GREENHOUSE GAS EMISSIONS AND AS A RESULT CAN REFER TO SIMPLY THE EMISSIONS THAT RESULT FROM A SINGLE ACTIVITY, SUCH AS FLYING; THE EMISSIONS THAT RESULT FROM AN ORGANIZATION OR BUILDING OVER THE COURSE OF A YEAR; OR THE FULL LIFETIME EMISSIONS OF A PRODUCT OR ORGANIZATION, INCLUDING EMISSIONS FROM THE SUPPLY CHAIN OR DISPOSAL OF RESOURCES</a:t>
            </a:r>
            <a:r>
              <a:rPr lang="en-US" sz="6700" dirty="0" smtClean="0">
                <a:solidFill>
                  <a:srgbClr val="0070C0"/>
                </a:solidFill>
              </a:rPr>
              <a:t>.</a:t>
            </a:r>
          </a:p>
          <a:p>
            <a:r>
              <a:rPr lang="en-US" sz="3600" dirty="0" smtClean="0">
                <a:solidFill>
                  <a:srgbClr val="0070C0"/>
                </a:solidFill>
              </a:rPr>
              <a:t> </a:t>
            </a:r>
            <a:endParaRPr lang="en-US" sz="3600" dirty="0">
              <a:solidFill>
                <a:srgbClr val="0070C0"/>
              </a:solidFill>
            </a:endParaRPr>
          </a:p>
        </p:txBody>
      </p:sp>
    </p:spTree>
    <p:extLst>
      <p:ext uri="{BB962C8B-B14F-4D97-AF65-F5344CB8AC3E}">
        <p14:creationId xmlns:p14="http://schemas.microsoft.com/office/powerpoint/2010/main" val="2059583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143000"/>
            <a:ext cx="8534400" cy="5562600"/>
          </a:xfrm>
        </p:spPr>
        <p:txBody>
          <a:bodyPr>
            <a:normAutofit fontScale="92500" lnSpcReduction="20000"/>
          </a:bodyPr>
          <a:lstStyle/>
          <a:p>
            <a:r>
              <a:rPr lang="en-US" sz="3900" dirty="0" smtClean="0">
                <a:solidFill>
                  <a:srgbClr val="C00000"/>
                </a:solidFill>
              </a:rPr>
              <a:t>CARBON NEUTRAL</a:t>
            </a:r>
            <a:r>
              <a:rPr lang="en-US" sz="3900" dirty="0" smtClean="0">
                <a:solidFill>
                  <a:srgbClr val="0070C0"/>
                </a:solidFill>
              </a:rPr>
              <a:t>:</a:t>
            </a:r>
            <a:r>
              <a:rPr lang="en-US" sz="3900" dirty="0" smtClean="0">
                <a:solidFill>
                  <a:srgbClr val="FFC000"/>
                </a:solidFill>
              </a:rPr>
              <a:t> </a:t>
            </a:r>
            <a:r>
              <a:rPr lang="en-US" sz="3900" dirty="0" smtClean="0">
                <a:solidFill>
                  <a:srgbClr val="0070C0"/>
                </a:solidFill>
              </a:rPr>
              <a:t>A TERM WHICH DESCRIBES THE PROCESS BY WHICH A MANUFACTURER CAN OFFSET THEIR UN-REDUCABLE EMISSIONS BY BUYING A “CREDIT” FROM A PRODUCER OF PLANTS OR MATERIALS WHICH ARE BENEFICIAL TO THE ENVIRONMENT TO BE USED AGAINST THE NEGATIVE IMPACT OF THE EMISSIONS. THIS OFFSET BRINGS THE CARBON COUNT OF THE EMISSIONS TO AN EFFECTIVE ZERO.</a:t>
            </a:r>
            <a:r>
              <a:rPr lang="en-US" sz="3900" dirty="0" smtClean="0">
                <a:solidFill>
                  <a:srgbClr val="FFC000"/>
                </a:solidFill>
              </a:rPr>
              <a:t>.</a:t>
            </a:r>
          </a:p>
          <a:p>
            <a:endParaRPr lang="en-US" sz="4400" dirty="0">
              <a:solidFill>
                <a:srgbClr val="FFC000"/>
              </a:solidFill>
            </a:endParaRPr>
          </a:p>
        </p:txBody>
      </p:sp>
    </p:spTree>
    <p:extLst>
      <p:ext uri="{BB962C8B-B14F-4D97-AF65-F5344CB8AC3E}">
        <p14:creationId xmlns:p14="http://schemas.microsoft.com/office/powerpoint/2010/main" val="860718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04800" y="1143000"/>
            <a:ext cx="8534400" cy="5867400"/>
          </a:xfrm>
        </p:spPr>
        <p:txBody>
          <a:bodyPr>
            <a:normAutofit fontScale="92500"/>
          </a:bodyPr>
          <a:lstStyle/>
          <a:p>
            <a:r>
              <a:rPr lang="en-US" sz="3900" dirty="0" smtClean="0">
                <a:solidFill>
                  <a:srgbClr val="C00000"/>
                </a:solidFill>
              </a:rPr>
              <a:t>CERTIFIED</a:t>
            </a:r>
            <a:r>
              <a:rPr lang="en-US" sz="3900" dirty="0" smtClean="0">
                <a:solidFill>
                  <a:srgbClr val="0070C0"/>
                </a:solidFill>
              </a:rPr>
              <a:t>:</a:t>
            </a:r>
            <a:r>
              <a:rPr lang="en-US" sz="3900" dirty="0" smtClean="0">
                <a:solidFill>
                  <a:srgbClr val="FFC000"/>
                </a:solidFill>
              </a:rPr>
              <a:t> </a:t>
            </a:r>
            <a:r>
              <a:rPr lang="en-US" sz="3900" dirty="0" smtClean="0">
                <a:solidFill>
                  <a:srgbClr val="0070C0"/>
                </a:solidFill>
              </a:rPr>
              <a:t>DEFINES THE PROCESS BY WHICH A FARMER, SUPPLIER, MANUFACTURER, OR OTHERS ARE INSPECTED BY A THIRD-PARTY TO SEE IF THEY ARE MEETING THE STANDARDS SET OUT BY THE GROUP FROM WHICH THEY ARE SEEKING CERTIFICATION. THIS HELPS IN MARKETING THE PRODUCT AS IT CONNOTES A CERTAIN QUALITY TO THE CONSUMER.</a:t>
            </a:r>
            <a:endParaRPr lang="en-US" sz="3900" dirty="0" smtClean="0">
              <a:solidFill>
                <a:srgbClr val="FFC000"/>
              </a:solidFill>
            </a:endParaRPr>
          </a:p>
          <a:p>
            <a:endParaRPr lang="en-US" sz="4400" dirty="0">
              <a:solidFill>
                <a:srgbClr val="FFC000"/>
              </a:solidFill>
            </a:endParaRPr>
          </a:p>
        </p:txBody>
      </p:sp>
    </p:spTree>
    <p:extLst>
      <p:ext uri="{BB962C8B-B14F-4D97-AF65-F5344CB8AC3E}">
        <p14:creationId xmlns:p14="http://schemas.microsoft.com/office/powerpoint/2010/main" val="1350727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914400"/>
            <a:ext cx="8382000" cy="5943600"/>
          </a:xfrm>
        </p:spPr>
        <p:txBody>
          <a:bodyPr>
            <a:noAutofit/>
          </a:bodyPr>
          <a:lstStyle/>
          <a:p>
            <a:r>
              <a:rPr lang="en-US" sz="3600" dirty="0" smtClean="0">
                <a:solidFill>
                  <a:srgbClr val="C00000"/>
                </a:solidFill>
              </a:rPr>
              <a:t>C.F.C’S: </a:t>
            </a:r>
            <a:r>
              <a:rPr lang="en-US" sz="3200" dirty="0" smtClean="0">
                <a:solidFill>
                  <a:srgbClr val="0070C0"/>
                </a:solidFill>
              </a:rPr>
              <a:t>(CLOROFLOUROCARBONS)DESTRUCTIVE CHEMICAL WHICH IS THE PRIMARY PROPONENT OF THE DESTRUCTION OF THE OZONE LAYER. IT DOES THIS BY RELEASING THE CHLORINE ATOMS IN THE UPPER ATMOSPHERE WHICH TEND TO DESTROY OZONE ATOMS OVER AND OVER, THUS CREATING HOLES IN THE OZONE LAYER AND EXPOSING THE EARTH TO HARMFUL SOLAR RADIATION.</a:t>
            </a:r>
            <a:endParaRPr lang="en-US" sz="3200" dirty="0">
              <a:solidFill>
                <a:srgbClr val="0070C0"/>
              </a:solidFill>
            </a:endParaRPr>
          </a:p>
        </p:txBody>
      </p:sp>
    </p:spTree>
    <p:extLst>
      <p:ext uri="{BB962C8B-B14F-4D97-AF65-F5344CB8AC3E}">
        <p14:creationId xmlns:p14="http://schemas.microsoft.com/office/powerpoint/2010/main" val="3924780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447800"/>
            <a:ext cx="8534400" cy="4572000"/>
          </a:xfrm>
        </p:spPr>
        <p:txBody>
          <a:bodyPr>
            <a:normAutofit fontScale="92500" lnSpcReduction="20000"/>
          </a:bodyPr>
          <a:lstStyle/>
          <a:p>
            <a:r>
              <a:rPr lang="en-US" sz="3900" dirty="0" smtClean="0">
                <a:solidFill>
                  <a:srgbClr val="C00000"/>
                </a:solidFill>
              </a:rPr>
              <a:t>COMPOSTABLE</a:t>
            </a:r>
            <a:r>
              <a:rPr lang="en-US" sz="3900" dirty="0" smtClean="0">
                <a:solidFill>
                  <a:srgbClr val="0070C0"/>
                </a:solidFill>
              </a:rPr>
              <a:t>:</a:t>
            </a:r>
            <a:r>
              <a:rPr lang="en-US" sz="3900" dirty="0" smtClean="0">
                <a:solidFill>
                  <a:srgbClr val="FFC000"/>
                </a:solidFill>
              </a:rPr>
              <a:t>  </a:t>
            </a:r>
            <a:r>
              <a:rPr lang="en-US" sz="3900" dirty="0" smtClean="0">
                <a:solidFill>
                  <a:srgbClr val="0070C0"/>
                </a:solidFill>
              </a:rPr>
              <a:t>ITEMS WHICH CAN BE ALLOWED TO DECOMPOSE NATURALLY INTO A MORE BASIC STATE WHICH IS NOT HARMFUL TO THE ENVIRONMENT.</a:t>
            </a:r>
          </a:p>
          <a:p>
            <a:endParaRPr lang="en-US" sz="3900" dirty="0" smtClean="0">
              <a:solidFill>
                <a:srgbClr val="0070C0"/>
              </a:solidFill>
            </a:endParaRPr>
          </a:p>
          <a:p>
            <a:r>
              <a:rPr lang="en-US" sz="3900" dirty="0" smtClean="0">
                <a:solidFill>
                  <a:srgbClr val="C00000"/>
                </a:solidFill>
              </a:rPr>
              <a:t>COMPOSTING</a:t>
            </a:r>
            <a:r>
              <a:rPr lang="en-US" sz="3900" dirty="0" smtClean="0">
                <a:solidFill>
                  <a:srgbClr val="0070C0"/>
                </a:solidFill>
              </a:rPr>
              <a:t>:</a:t>
            </a:r>
            <a:r>
              <a:rPr lang="en-US" sz="3900" dirty="0" smtClean="0">
                <a:solidFill>
                  <a:srgbClr val="FFC000"/>
                </a:solidFill>
              </a:rPr>
              <a:t> </a:t>
            </a:r>
            <a:r>
              <a:rPr lang="en-US" sz="3900" dirty="0" smtClean="0">
                <a:solidFill>
                  <a:srgbClr val="0070C0"/>
                </a:solidFill>
              </a:rPr>
              <a:t>THE ACT OF ALLOWING ORGANIC MATERIALS TO DECOMPOSE TO BECOME FERTILIZER.</a:t>
            </a:r>
          </a:p>
          <a:p>
            <a:endParaRPr lang="en-US" sz="4400" dirty="0">
              <a:solidFill>
                <a:srgbClr val="FFC000"/>
              </a:solidFill>
            </a:endParaRPr>
          </a:p>
        </p:txBody>
      </p:sp>
    </p:spTree>
    <p:extLst>
      <p:ext uri="{BB962C8B-B14F-4D97-AF65-F5344CB8AC3E}">
        <p14:creationId xmlns:p14="http://schemas.microsoft.com/office/powerpoint/2010/main" val="2855533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143000"/>
            <a:ext cx="8382000" cy="5029200"/>
          </a:xfrm>
        </p:spPr>
        <p:txBody>
          <a:bodyPr>
            <a:normAutofit/>
          </a:bodyPr>
          <a:lstStyle/>
          <a:p>
            <a:r>
              <a:rPr lang="en-US" sz="3600" dirty="0" smtClean="0">
                <a:solidFill>
                  <a:srgbClr val="C00000"/>
                </a:solidFill>
              </a:rPr>
              <a:t>DAYLIGHTING: </a:t>
            </a:r>
            <a:r>
              <a:rPr lang="en-US" sz="3600" dirty="0" smtClean="0">
                <a:solidFill>
                  <a:srgbClr val="0070C0"/>
                </a:solidFill>
              </a:rPr>
              <a:t>USING VARIOUS DESIGN METHODS, SUCH AS WINDOWS AND SKYLIGHTS, TO REDUCE THE BUILDING’S RELIANCE ON ELECTRIC LIGHTING. NUMEROUS STUDIES HAVE HIGHLIGHTED THE PRODUCTIVITY BENEFITS OF NATURAL LIGHTING FOR BUILDING OCCUPANTS.</a:t>
            </a:r>
            <a:endParaRPr lang="en-US" sz="3600" dirty="0">
              <a:solidFill>
                <a:srgbClr val="0070C0"/>
              </a:solidFill>
            </a:endParaRPr>
          </a:p>
        </p:txBody>
      </p:sp>
    </p:spTree>
    <p:extLst>
      <p:ext uri="{BB962C8B-B14F-4D97-AF65-F5344CB8AC3E}">
        <p14:creationId xmlns:p14="http://schemas.microsoft.com/office/powerpoint/2010/main" val="582618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143000"/>
            <a:ext cx="8382000" cy="5486400"/>
          </a:xfrm>
        </p:spPr>
        <p:txBody>
          <a:bodyPr>
            <a:normAutofit fontScale="77500" lnSpcReduction="20000"/>
          </a:bodyPr>
          <a:lstStyle/>
          <a:p>
            <a:r>
              <a:rPr lang="en-US" sz="4600" dirty="0" smtClean="0">
                <a:solidFill>
                  <a:srgbClr val="C00000"/>
                </a:solidFill>
              </a:rPr>
              <a:t>E-WASTE</a:t>
            </a:r>
            <a:r>
              <a:rPr lang="en-US" sz="3600" dirty="0" smtClean="0">
                <a:solidFill>
                  <a:srgbClr val="C00000"/>
                </a:solidFill>
              </a:rPr>
              <a:t>: </a:t>
            </a:r>
            <a:r>
              <a:rPr lang="en-US" sz="3600" dirty="0" smtClean="0">
                <a:solidFill>
                  <a:srgbClr val="0070C0"/>
                </a:solidFill>
              </a:rPr>
              <a:t>E-WASTE IS MILLIONS OF TONS OF ELECTRONIC PRODUCTS, COMPUTERS, CELL PHONES, AND THE LIKE THAT ENTER THE WASTE STREAM WORLDWIDE EACH YEAR. ASIDE FROM THEIR CONTRIBUTION TO LANDFILLS, MANY ELECTRONIC DEVICES CONTAIN HAZARDOUS MATERIALS, SUCH AS MERCURY; MANY ALSO CONTAIN VALUABLE, REUSABLE MATERIALS THAT CAN BE RECYCLED. TO LIMIT E-WASTE, BUY QUALITY PRODUCTS THAT CAN BE UPGRADED INSTEAD OF REPLACED; DONATE OLD EQUIPMENT (TO A SCHOOL FOR INSTANCE); AND SEEK OUT RECYCLING PROGRAMS WHEN YOU’RE READY TO DISPOSE OF AN ITEM. </a:t>
            </a:r>
            <a:endParaRPr lang="en-US" sz="3600" dirty="0">
              <a:solidFill>
                <a:srgbClr val="0070C0"/>
              </a:solidFill>
            </a:endParaRPr>
          </a:p>
        </p:txBody>
      </p:sp>
    </p:spTree>
    <p:extLst>
      <p:ext uri="{BB962C8B-B14F-4D97-AF65-F5344CB8AC3E}">
        <p14:creationId xmlns:p14="http://schemas.microsoft.com/office/powerpoint/2010/main" val="2048063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066800"/>
            <a:ext cx="8382000" cy="5486400"/>
          </a:xfrm>
        </p:spPr>
        <p:txBody>
          <a:bodyPr>
            <a:normAutofit/>
          </a:bodyPr>
          <a:lstStyle/>
          <a:p>
            <a:r>
              <a:rPr lang="en-US" sz="3600" dirty="0" smtClean="0">
                <a:solidFill>
                  <a:srgbClr val="C00000"/>
                </a:solidFill>
              </a:rPr>
              <a:t>ECODESIGN: </a:t>
            </a:r>
            <a:r>
              <a:rPr lang="en-US" sz="3600" dirty="0" smtClean="0">
                <a:solidFill>
                  <a:srgbClr val="0070C0"/>
                </a:solidFill>
              </a:rPr>
              <a:t>ECODESIGN IS AN APPROACH TO DESIGN OF A PRODUCT WITH SPECIAL CONSIDERATION FOR THE ENVIRONMENTAL IMPACTS OF THE PRODUCT DURING ITS WHOLE LIFE CYCLE, USUALLY DIVIDED INTO PROCUREMENT, MANUFACTURE, USE AND DISPOSAL. </a:t>
            </a:r>
            <a:endParaRPr lang="en-US" sz="3600" dirty="0">
              <a:solidFill>
                <a:srgbClr val="0070C0"/>
              </a:solidFill>
            </a:endParaRPr>
          </a:p>
        </p:txBody>
      </p:sp>
    </p:spTree>
    <p:extLst>
      <p:ext uri="{BB962C8B-B14F-4D97-AF65-F5344CB8AC3E}">
        <p14:creationId xmlns:p14="http://schemas.microsoft.com/office/powerpoint/2010/main" val="2025719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524000"/>
            <a:ext cx="8382000" cy="4038600"/>
          </a:xfrm>
        </p:spPr>
        <p:txBody>
          <a:bodyPr>
            <a:normAutofit/>
          </a:bodyPr>
          <a:lstStyle/>
          <a:p>
            <a:r>
              <a:rPr lang="en-US" sz="3600" dirty="0" smtClean="0">
                <a:solidFill>
                  <a:srgbClr val="C00000"/>
                </a:solidFill>
              </a:rPr>
              <a:t>ECOSYSTEM: </a:t>
            </a:r>
            <a:r>
              <a:rPr lang="en-US" sz="3600" dirty="0" smtClean="0">
                <a:solidFill>
                  <a:srgbClr val="0070C0"/>
                </a:solidFill>
              </a:rPr>
              <a:t>AN ECOSYSTEM IS A NATURAL UNIT CONSISTING OF ALL PLANTS, ANIMALS AND MICRO-ORGANISMS IN AN AREA FUNCTIONING TOGETHER WITH ALL THE NON-LIVING PHYSICAL FACTORS OF THE ENVIRONMENT.</a:t>
            </a:r>
            <a:endParaRPr lang="en-US" sz="3600" dirty="0">
              <a:solidFill>
                <a:srgbClr val="0070C0"/>
              </a:solidFill>
            </a:endParaRPr>
          </a:p>
        </p:txBody>
      </p:sp>
    </p:spTree>
    <p:extLst>
      <p:ext uri="{BB962C8B-B14F-4D97-AF65-F5344CB8AC3E}">
        <p14:creationId xmlns:p14="http://schemas.microsoft.com/office/powerpoint/2010/main" val="4047238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229600" cy="1447800"/>
          </a:xfrm>
        </p:spPr>
        <p:txBody>
          <a:bodyPr>
            <a:noAutofit/>
          </a:bodyPr>
          <a:lstStyle/>
          <a:p>
            <a:r>
              <a:rPr lang="en-US" sz="9600" dirty="0" smtClean="0">
                <a:solidFill>
                  <a:srgbClr val="92D050"/>
                </a:solidFill>
              </a:rPr>
              <a:t>Green Terms</a:t>
            </a:r>
            <a:endParaRPr lang="en-US" sz="9600" dirty="0">
              <a:solidFill>
                <a:srgbClr val="92D050"/>
              </a:solidFill>
            </a:endParaRPr>
          </a:p>
        </p:txBody>
      </p:sp>
      <p:sp>
        <p:nvSpPr>
          <p:cNvPr id="3" name="Subtitle 2"/>
          <p:cNvSpPr>
            <a:spLocks noGrp="1"/>
          </p:cNvSpPr>
          <p:nvPr>
            <p:ph type="subTitle" idx="1"/>
          </p:nvPr>
        </p:nvSpPr>
        <p:spPr>
          <a:xfrm>
            <a:off x="1295400" y="2514600"/>
            <a:ext cx="6400800" cy="2819400"/>
          </a:xfrm>
        </p:spPr>
        <p:txBody>
          <a:bodyPr>
            <a:normAutofit fontScale="92500" lnSpcReduction="10000"/>
          </a:bodyPr>
          <a:lstStyle/>
          <a:p>
            <a:r>
              <a:rPr lang="en-US" sz="3600" dirty="0" smtClean="0">
                <a:solidFill>
                  <a:srgbClr val="0070C0"/>
                </a:solidFill>
              </a:rPr>
              <a:t>NOTE: THIS IS NOT AN EXHAUSTIVE LIST, BUT DOES COVER A LOT OF TERMS USED IN THE GREEN INDUSTRY. PLEASE FEEL FREE TO ADD YOUR OWN DEFINITIONS TO IT!</a:t>
            </a:r>
            <a:endParaRPr lang="en-US" sz="3600" dirty="0">
              <a:solidFill>
                <a:srgbClr val="0070C0"/>
              </a:solidFill>
            </a:endParaRPr>
          </a:p>
        </p:txBody>
      </p:sp>
    </p:spTree>
    <p:extLst>
      <p:ext uri="{BB962C8B-B14F-4D97-AF65-F5344CB8AC3E}">
        <p14:creationId xmlns:p14="http://schemas.microsoft.com/office/powerpoint/2010/main" val="362429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524000"/>
            <a:ext cx="8382000" cy="4038600"/>
          </a:xfrm>
        </p:spPr>
        <p:txBody>
          <a:bodyPr>
            <a:normAutofit/>
          </a:bodyPr>
          <a:lstStyle/>
          <a:p>
            <a:r>
              <a:rPr lang="en-US" sz="3600" dirty="0" smtClean="0">
                <a:solidFill>
                  <a:srgbClr val="C00000"/>
                </a:solidFill>
              </a:rPr>
              <a:t>FOSSIL FUEL: </a:t>
            </a:r>
            <a:r>
              <a:rPr lang="en-US" sz="3600" dirty="0" smtClean="0">
                <a:solidFill>
                  <a:srgbClr val="0070C0"/>
                </a:solidFill>
              </a:rPr>
              <a:t>A HYDROCARBON DEPOSIT, SUCH AS PETROLEUM, COAL, OR NATURAL GAS, DERIVED FROM LIVING MATTER OF A PREVIOUS GEOLOGIC TIME AND USED FOR FUEL.</a:t>
            </a:r>
            <a:endParaRPr lang="en-US" sz="3600" dirty="0">
              <a:solidFill>
                <a:srgbClr val="0070C0"/>
              </a:solidFill>
            </a:endParaRPr>
          </a:p>
        </p:txBody>
      </p:sp>
    </p:spTree>
    <p:extLst>
      <p:ext uri="{BB962C8B-B14F-4D97-AF65-F5344CB8AC3E}">
        <p14:creationId xmlns:p14="http://schemas.microsoft.com/office/powerpoint/2010/main" val="3120265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457200" y="838200"/>
            <a:ext cx="8382000" cy="7162800"/>
          </a:xfrm>
        </p:spPr>
        <p:txBody>
          <a:bodyPr>
            <a:noAutofit/>
          </a:bodyPr>
          <a:lstStyle/>
          <a:p>
            <a:r>
              <a:rPr lang="en-US" sz="3600" dirty="0" smtClean="0">
                <a:solidFill>
                  <a:srgbClr val="C00000"/>
                </a:solidFill>
              </a:rPr>
              <a:t>FRACKING</a:t>
            </a:r>
            <a:r>
              <a:rPr lang="en-US" sz="3200" dirty="0" smtClean="0">
                <a:solidFill>
                  <a:srgbClr val="C00000"/>
                </a:solidFill>
              </a:rPr>
              <a:t>: </a:t>
            </a:r>
            <a:r>
              <a:rPr lang="en-US" sz="3200" dirty="0" smtClean="0">
                <a:solidFill>
                  <a:srgbClr val="0070C0"/>
                </a:solidFill>
              </a:rPr>
              <a:t>HYDRAULIC FRACTURING, OFTEN CALLED FRACKING, IS THE PROCESS OF INITIATING AND SUBSEQUENTLY PROPAGATING A FRACTURE IN A ROCK LAYER, EMPLOYING THE PRESSURE OF A FLUID AS THE SOURCE OF ENERGY. THE FRACTURING IS DONE FROM A WELLBORE DRILLED INTO RESERVOIR ROCK FORMATIONS, IN ORDER TO INCREASE THE EXTRACTION RATES AND ULTIMATE RECOVERY OF OIL AND NATURAL GAS.</a:t>
            </a:r>
            <a:endParaRPr lang="en-US" sz="3200" dirty="0">
              <a:solidFill>
                <a:srgbClr val="0070C0"/>
              </a:solidFill>
            </a:endParaRPr>
          </a:p>
        </p:txBody>
      </p:sp>
    </p:spTree>
    <p:extLst>
      <p:ext uri="{BB962C8B-B14F-4D97-AF65-F5344CB8AC3E}">
        <p14:creationId xmlns:p14="http://schemas.microsoft.com/office/powerpoint/2010/main" val="2233650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457200" y="1295400"/>
            <a:ext cx="8382000" cy="4495800"/>
          </a:xfrm>
        </p:spPr>
        <p:txBody>
          <a:bodyPr>
            <a:noAutofit/>
          </a:bodyPr>
          <a:lstStyle/>
          <a:p>
            <a:r>
              <a:rPr lang="en-US" sz="3600" dirty="0" smtClean="0">
                <a:solidFill>
                  <a:srgbClr val="C00000"/>
                </a:solidFill>
              </a:rPr>
              <a:t>GEOTHERMAL ENERGY: </a:t>
            </a:r>
            <a:r>
              <a:rPr lang="en-US" sz="3600" dirty="0" smtClean="0">
                <a:solidFill>
                  <a:srgbClr val="0070C0"/>
                </a:solidFill>
              </a:rPr>
              <a:t>HEAT ENERGY FROM WITHIN THE EARTH. OFTEN EXTRACTED AS STEAM TO EITHER PRODUCE ELECTRICITY OR HEAT BUILDINGS. </a:t>
            </a:r>
            <a:endParaRPr lang="en-US" sz="3600" dirty="0">
              <a:solidFill>
                <a:srgbClr val="0070C0"/>
              </a:solidFill>
            </a:endParaRPr>
          </a:p>
        </p:txBody>
      </p:sp>
    </p:spTree>
    <p:extLst>
      <p:ext uri="{BB962C8B-B14F-4D97-AF65-F5344CB8AC3E}">
        <p14:creationId xmlns:p14="http://schemas.microsoft.com/office/powerpoint/2010/main" val="20758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457200" y="1295400"/>
            <a:ext cx="8382000" cy="4495800"/>
          </a:xfrm>
        </p:spPr>
        <p:txBody>
          <a:bodyPr>
            <a:noAutofit/>
          </a:bodyPr>
          <a:lstStyle/>
          <a:p>
            <a:r>
              <a:rPr lang="en-US" sz="3600" dirty="0" smtClean="0">
                <a:solidFill>
                  <a:srgbClr val="C00000"/>
                </a:solidFill>
              </a:rPr>
              <a:t>GLOBAL WARMING</a:t>
            </a:r>
            <a:r>
              <a:rPr lang="en-US" sz="3200" dirty="0" smtClean="0">
                <a:solidFill>
                  <a:srgbClr val="C00000"/>
                </a:solidFill>
              </a:rPr>
              <a:t>: </a:t>
            </a:r>
            <a:r>
              <a:rPr lang="en-US" sz="3600" dirty="0" smtClean="0">
                <a:solidFill>
                  <a:srgbClr val="0070C0"/>
                </a:solidFill>
              </a:rPr>
              <a:t>GLOBAL WARMING IS THE NAME GIVEN TO THE THEORY THAT THERE IS INCREASE IN THE AVERAGE TEMPERATURE OF THE EARTH SURFACE AIR AND OCEANS SINCE THE MID-20TH CENTURY AND ITS PROJECTED CONTINUATION.</a:t>
            </a:r>
            <a:endParaRPr lang="en-US" sz="3600" dirty="0">
              <a:solidFill>
                <a:srgbClr val="0070C0"/>
              </a:solidFill>
            </a:endParaRPr>
          </a:p>
        </p:txBody>
      </p:sp>
    </p:spTree>
    <p:extLst>
      <p:ext uri="{BB962C8B-B14F-4D97-AF65-F5344CB8AC3E}">
        <p14:creationId xmlns:p14="http://schemas.microsoft.com/office/powerpoint/2010/main" val="3441951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457200" y="1295400"/>
            <a:ext cx="8382000" cy="4495800"/>
          </a:xfrm>
        </p:spPr>
        <p:txBody>
          <a:bodyPr>
            <a:noAutofit/>
          </a:bodyPr>
          <a:lstStyle/>
          <a:p>
            <a:r>
              <a:rPr lang="en-US" sz="3200" dirty="0" smtClean="0">
                <a:solidFill>
                  <a:srgbClr val="C00000"/>
                </a:solidFill>
              </a:rPr>
              <a:t> </a:t>
            </a:r>
            <a:r>
              <a:rPr lang="en-US" sz="3600" dirty="0" smtClean="0">
                <a:solidFill>
                  <a:srgbClr val="C00000"/>
                </a:solidFill>
              </a:rPr>
              <a:t>GOING GREEN: </a:t>
            </a:r>
            <a:r>
              <a:rPr lang="en-US" sz="3600" dirty="0" smtClean="0">
                <a:solidFill>
                  <a:srgbClr val="0070C0"/>
                </a:solidFill>
              </a:rPr>
              <a:t>GOING GREEN REFERS TO ACTION THAT CAN BE TAKEN TO CONSCIOUSLY CURB HARMFUL EFFECTS ON THE ENVIRONMENT THROUGH CONSUMER HABITS, BEHAVIOR, AND LIFESTYLE</a:t>
            </a:r>
            <a:r>
              <a:rPr lang="en-US" sz="3600" dirty="0" smtClean="0"/>
              <a:t>.</a:t>
            </a:r>
            <a:endParaRPr lang="en-US" sz="3600" dirty="0">
              <a:solidFill>
                <a:srgbClr val="0070C0"/>
              </a:solidFill>
            </a:endParaRPr>
          </a:p>
        </p:txBody>
      </p:sp>
    </p:spTree>
    <p:extLst>
      <p:ext uri="{BB962C8B-B14F-4D97-AF65-F5344CB8AC3E}">
        <p14:creationId xmlns:p14="http://schemas.microsoft.com/office/powerpoint/2010/main" val="1049521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184355" y="990600"/>
            <a:ext cx="8991600" cy="6096000"/>
          </a:xfrm>
        </p:spPr>
        <p:txBody>
          <a:bodyPr>
            <a:noAutofit/>
          </a:bodyPr>
          <a:lstStyle/>
          <a:p>
            <a:r>
              <a:rPr lang="en-US" sz="3400" dirty="0" smtClean="0">
                <a:solidFill>
                  <a:srgbClr val="C00000"/>
                </a:solidFill>
              </a:rPr>
              <a:t>GREEN BUILDING: </a:t>
            </a:r>
            <a:r>
              <a:rPr lang="en-US" sz="3400" dirty="0" smtClean="0">
                <a:solidFill>
                  <a:srgbClr val="0070C0"/>
                </a:solidFill>
              </a:rPr>
              <a:t>GREEN BUILDING (ALSO KNOWN AS SUSTAINABLE BUILDING) IS THE PRACTICE OF CREATING STRUCTURES AND USING PROCESSES THAT ARE ENVIRON-MENTALLY RESPONSIBLE AND RESOURCE- EFFICIENT THROUGHOUT A BUILDING'S LIFE-CYCLE: FROM SITING TO DESIGN, CONSTRUCTION, OPERATION, MAINTENANCE, RENOVATION, AND FINAL DECONSTRUCTION.</a:t>
            </a:r>
            <a:endParaRPr lang="en-US" sz="3400" dirty="0">
              <a:solidFill>
                <a:srgbClr val="0070C0"/>
              </a:solidFill>
            </a:endParaRPr>
          </a:p>
        </p:txBody>
      </p:sp>
    </p:spTree>
    <p:extLst>
      <p:ext uri="{BB962C8B-B14F-4D97-AF65-F5344CB8AC3E}">
        <p14:creationId xmlns:p14="http://schemas.microsoft.com/office/powerpoint/2010/main" val="1480175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140110" y="990600"/>
            <a:ext cx="8991600" cy="6248400"/>
          </a:xfrm>
        </p:spPr>
        <p:txBody>
          <a:bodyPr>
            <a:noAutofit/>
          </a:bodyPr>
          <a:lstStyle/>
          <a:p>
            <a:r>
              <a:rPr lang="en-US" sz="3400" dirty="0" smtClean="0">
                <a:solidFill>
                  <a:srgbClr val="C00000"/>
                </a:solidFill>
              </a:rPr>
              <a:t>GREENHOUSE GAS: </a:t>
            </a:r>
            <a:r>
              <a:rPr lang="en-US" sz="3400" dirty="0" smtClean="0">
                <a:solidFill>
                  <a:srgbClr val="0070C0"/>
                </a:solidFill>
              </a:rPr>
              <a:t>GREENHOUSE GASES EXIST NATURALLY IN THE ATMOSPHERE AND ARE NOT BAD. WHEN TOO MUCH CARBON DIOXIDE BUILDS UP, HOWEVER, THEY TRAP HEAT COMING FROM THE EARTH’S SURFACE. THIS  CAUSES THE GREENHOUSE EFFECT.</a:t>
            </a:r>
          </a:p>
          <a:p>
            <a:r>
              <a:rPr lang="en-US" sz="3400" dirty="0" smtClean="0">
                <a:solidFill>
                  <a:srgbClr val="0070C0"/>
                </a:solidFill>
              </a:rPr>
              <a:t>GREENHOUSE GASES ARE ESSENTIAL TO MAINTAINING THE CURRENT TEMPERATURE OF THE EARTH; WITHOUT THEM THE PLANET WOULD BE UNINHABITABLE.</a:t>
            </a:r>
            <a:endParaRPr lang="en-US" sz="3400" dirty="0">
              <a:solidFill>
                <a:srgbClr val="0070C0"/>
              </a:solidFill>
            </a:endParaRPr>
          </a:p>
        </p:txBody>
      </p:sp>
    </p:spTree>
    <p:extLst>
      <p:ext uri="{BB962C8B-B14F-4D97-AF65-F5344CB8AC3E}">
        <p14:creationId xmlns:p14="http://schemas.microsoft.com/office/powerpoint/2010/main" val="1323147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122903" y="1066800"/>
            <a:ext cx="8991600" cy="4876800"/>
          </a:xfrm>
        </p:spPr>
        <p:txBody>
          <a:bodyPr>
            <a:noAutofit/>
          </a:bodyPr>
          <a:lstStyle/>
          <a:p>
            <a:r>
              <a:rPr lang="en-US" sz="3600" dirty="0" smtClean="0">
                <a:solidFill>
                  <a:srgbClr val="C00000"/>
                </a:solidFill>
              </a:rPr>
              <a:t>GREYWATER SYSTEM: </a:t>
            </a:r>
            <a:r>
              <a:rPr lang="en-US" sz="3600" dirty="0" smtClean="0">
                <a:solidFill>
                  <a:srgbClr val="0070C0"/>
                </a:solidFill>
              </a:rPr>
              <a:t>A GREY WATER SYSTEM IS A WATER PROCESSING SYSTEM THAT USES SLIGHTLY DIRTY WATER (AS FROM A SHOWER OR BASIN) TO THEN BE REUSED FOR IRRIGATION PURPOSES IN A GARDEN OR WATER FEATURE OUTSIDE</a:t>
            </a:r>
            <a:r>
              <a:rPr lang="en-US" sz="3200" dirty="0" smtClean="0">
                <a:solidFill>
                  <a:srgbClr val="0070C0"/>
                </a:solidFill>
              </a:rPr>
              <a:t>.</a:t>
            </a:r>
            <a:endParaRPr lang="en-US" sz="3200" dirty="0">
              <a:solidFill>
                <a:srgbClr val="0070C0"/>
              </a:solidFill>
            </a:endParaRPr>
          </a:p>
        </p:txBody>
      </p:sp>
    </p:spTree>
    <p:extLst>
      <p:ext uri="{BB962C8B-B14F-4D97-AF65-F5344CB8AC3E}">
        <p14:creationId xmlns:p14="http://schemas.microsoft.com/office/powerpoint/2010/main" val="911593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828800"/>
            <a:ext cx="9144000" cy="3276600"/>
          </a:xfrm>
        </p:spPr>
        <p:txBody>
          <a:bodyPr>
            <a:noAutofit/>
          </a:bodyPr>
          <a:lstStyle/>
          <a:p>
            <a:r>
              <a:rPr lang="en-US" sz="3600" dirty="0" smtClean="0">
                <a:solidFill>
                  <a:srgbClr val="C00000"/>
                </a:solidFill>
              </a:rPr>
              <a:t>INDOOR AIR QUALITY: </a:t>
            </a:r>
            <a:r>
              <a:rPr lang="en-US" sz="3600" dirty="0" smtClean="0">
                <a:solidFill>
                  <a:srgbClr val="0070C0"/>
                </a:solidFill>
              </a:rPr>
              <a:t>THE SUPPLY AND INTRODUCTION OF ADEQUATE AIR FOR VENTILATION AND CONTROL OF AIRBORNE CONTAMINANTS, ACCEPTABLE TEMPERATURES AND RELATIVE HUMIDITY. </a:t>
            </a:r>
            <a:endParaRPr lang="en-US" sz="3600" dirty="0">
              <a:solidFill>
                <a:srgbClr val="0070C0"/>
              </a:solidFill>
            </a:endParaRPr>
          </a:p>
        </p:txBody>
      </p:sp>
    </p:spTree>
    <p:extLst>
      <p:ext uri="{BB962C8B-B14F-4D97-AF65-F5344CB8AC3E}">
        <p14:creationId xmlns:p14="http://schemas.microsoft.com/office/powerpoint/2010/main" val="41125642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914400"/>
            <a:ext cx="9144000" cy="6172200"/>
          </a:xfrm>
        </p:spPr>
        <p:txBody>
          <a:bodyPr>
            <a:noAutofit/>
          </a:bodyPr>
          <a:lstStyle/>
          <a:p>
            <a:r>
              <a:rPr lang="en-US" sz="3000" dirty="0" smtClean="0">
                <a:solidFill>
                  <a:srgbClr val="C00000"/>
                </a:solidFill>
              </a:rPr>
              <a:t>JET STREAM: </a:t>
            </a:r>
            <a:r>
              <a:rPr lang="en-US" sz="3000" dirty="0" smtClean="0">
                <a:solidFill>
                  <a:srgbClr val="0070C0"/>
                </a:solidFill>
              </a:rPr>
              <a:t>RIVERS OF HIGH-SPEED AIR IN THE ATMOSPHERE. JET STREAMS FORM ALONG THE BOUNDARIES OF GLOBAL AIR MASSES WHERE THERE IS A SIGNIFICANT DIFFERENCE IN ATMOSPHERIC TEMPERATURE. THE JET STREAMS MAY BE SEVERAL HUNDRED MILES ACROSS AND 1-2 MILES DEEP AT AN ALTITUDE OF 8-12 MILES. THEY GENERALLY MOVE WEST TO EAST, AND ARE STRONGEST IN THE WINTER WITH CORE WIND SPEEDS AS HIGH AS 250 MPH. CHANGES IN THE JET STREAM INDICATE CHANGES IN THE MOTION OF THE ATMOSPHERE AND WEATHER. </a:t>
            </a:r>
            <a:endParaRPr lang="en-US" sz="3000" dirty="0">
              <a:solidFill>
                <a:srgbClr val="0070C0"/>
              </a:solidFill>
            </a:endParaRPr>
          </a:p>
        </p:txBody>
      </p:sp>
    </p:spTree>
    <p:extLst>
      <p:ext uri="{BB962C8B-B14F-4D97-AF65-F5344CB8AC3E}">
        <p14:creationId xmlns:p14="http://schemas.microsoft.com/office/powerpoint/2010/main" val="791270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04800" y="1447800"/>
            <a:ext cx="8534400" cy="4572000"/>
          </a:xfrm>
        </p:spPr>
        <p:txBody>
          <a:bodyPr>
            <a:normAutofit/>
          </a:bodyPr>
          <a:lstStyle/>
          <a:p>
            <a:r>
              <a:rPr lang="en-US" sz="3600" dirty="0" smtClean="0">
                <a:solidFill>
                  <a:srgbClr val="C00000"/>
                </a:solidFill>
              </a:rPr>
              <a:t>AIR BARRIER</a:t>
            </a:r>
            <a:r>
              <a:rPr lang="en-US" sz="3600" dirty="0" smtClean="0">
                <a:solidFill>
                  <a:srgbClr val="0070C0"/>
                </a:solidFill>
              </a:rPr>
              <a:t>:</a:t>
            </a:r>
            <a:r>
              <a:rPr lang="en-US" sz="3600" dirty="0" smtClean="0">
                <a:solidFill>
                  <a:srgbClr val="FFC000"/>
                </a:solidFill>
              </a:rPr>
              <a:t> </a:t>
            </a:r>
            <a:r>
              <a:rPr lang="en-US" sz="3600" dirty="0" smtClean="0">
                <a:solidFill>
                  <a:srgbClr val="0070C0"/>
                </a:solidFill>
              </a:rPr>
              <a:t>A MATERIAL OFTEN INSTALLED AROUND THE FRAME OF A BUILDING TO PREVENT OR REDUCE THE INFILTRATION OF AIR INTO THE INTERIOR WHICH COULD BE TOO HOT, TOO COLD OR TOO HUMID FOR COMFORT</a:t>
            </a:r>
            <a:r>
              <a:rPr lang="en-US" sz="3600" dirty="0" smtClean="0"/>
              <a:t>. </a:t>
            </a:r>
            <a:endParaRPr lang="en-US" sz="3600" dirty="0">
              <a:solidFill>
                <a:srgbClr val="FFC000"/>
              </a:solidFill>
            </a:endParaRPr>
          </a:p>
        </p:txBody>
      </p:sp>
    </p:spTree>
    <p:extLst>
      <p:ext uri="{BB962C8B-B14F-4D97-AF65-F5344CB8AC3E}">
        <p14:creationId xmlns:p14="http://schemas.microsoft.com/office/powerpoint/2010/main" val="368795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12290" y="1447800"/>
            <a:ext cx="9144000" cy="1981200"/>
          </a:xfrm>
        </p:spPr>
        <p:txBody>
          <a:bodyPr>
            <a:noAutofit/>
          </a:bodyPr>
          <a:lstStyle/>
          <a:p>
            <a:r>
              <a:rPr lang="en-US" sz="3600" dirty="0" smtClean="0">
                <a:solidFill>
                  <a:srgbClr val="C00000"/>
                </a:solidFill>
              </a:rPr>
              <a:t>KILOWATT: </a:t>
            </a:r>
            <a:r>
              <a:rPr lang="en-US" sz="3600" dirty="0" smtClean="0">
                <a:solidFill>
                  <a:srgbClr val="0070C0"/>
                </a:solidFill>
              </a:rPr>
              <a:t>(KWH) 1,000 THOUSAND WATTS ACTING OVER A PERIOD OF 1 HOUR. THE KWH IS A UNIT OF ENERGY</a:t>
            </a:r>
            <a:r>
              <a:rPr lang="en-US" sz="3600" dirty="0" smtClean="0"/>
              <a:t>. </a:t>
            </a:r>
            <a:endParaRPr lang="en-US" sz="3600" dirty="0">
              <a:solidFill>
                <a:srgbClr val="0070C0"/>
              </a:solidFill>
            </a:endParaRPr>
          </a:p>
        </p:txBody>
      </p:sp>
    </p:spTree>
    <p:extLst>
      <p:ext uri="{BB962C8B-B14F-4D97-AF65-F5344CB8AC3E}">
        <p14:creationId xmlns:p14="http://schemas.microsoft.com/office/powerpoint/2010/main" val="21069508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447800"/>
            <a:ext cx="8610600" cy="3352800"/>
          </a:xfrm>
        </p:spPr>
        <p:txBody>
          <a:bodyPr>
            <a:noAutofit/>
          </a:bodyPr>
          <a:lstStyle/>
          <a:p>
            <a:r>
              <a:rPr lang="en-US" sz="3600" dirty="0" smtClean="0">
                <a:solidFill>
                  <a:srgbClr val="C00000"/>
                </a:solidFill>
              </a:rPr>
              <a:t>LIFE-CYCLE COST: </a:t>
            </a:r>
            <a:r>
              <a:rPr lang="en-US" sz="3600" dirty="0" smtClean="0">
                <a:solidFill>
                  <a:srgbClr val="0070C0"/>
                </a:solidFill>
              </a:rPr>
              <a:t>THE ESTIMATED COST OF OWNING AND OPERATING A SYSTEM FOR THE PERIOD OF ITS USEFUL LIFE. USUALLY APPLIED TO PHOTO VOLTAIC SYSTEMS AND RENEWABLE ENERGY SYSTEMS.</a:t>
            </a:r>
            <a:endParaRPr lang="en-US" sz="3600" dirty="0">
              <a:solidFill>
                <a:srgbClr val="0070C0"/>
              </a:solidFill>
            </a:endParaRPr>
          </a:p>
        </p:txBody>
      </p:sp>
    </p:spTree>
    <p:extLst>
      <p:ext uri="{BB962C8B-B14F-4D97-AF65-F5344CB8AC3E}">
        <p14:creationId xmlns:p14="http://schemas.microsoft.com/office/powerpoint/2010/main" val="30291159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447800"/>
            <a:ext cx="8610600" cy="4191000"/>
          </a:xfrm>
        </p:spPr>
        <p:txBody>
          <a:bodyPr>
            <a:noAutofit/>
          </a:bodyPr>
          <a:lstStyle/>
          <a:p>
            <a:r>
              <a:rPr lang="en-US" sz="3600" dirty="0" smtClean="0">
                <a:solidFill>
                  <a:srgbClr val="C00000"/>
                </a:solidFill>
              </a:rPr>
              <a:t>LOW-FLOW: </a:t>
            </a:r>
            <a:r>
              <a:rPr lang="en-US" sz="3600" dirty="0" smtClean="0">
                <a:solidFill>
                  <a:srgbClr val="0070C0"/>
                </a:solidFill>
              </a:rPr>
              <a:t>LOW FLOW PLUMBING FIXTURES INCLUDE FAUCETS, TOILETS AND SHOWER HEADS. INSTALLING LOW-FLOW TOILETS AND SHOWERHEADS, AND</a:t>
            </a:r>
            <a:br>
              <a:rPr lang="en-US" sz="3600" dirty="0" smtClean="0">
                <a:solidFill>
                  <a:srgbClr val="0070C0"/>
                </a:solidFill>
              </a:rPr>
            </a:br>
            <a:r>
              <a:rPr lang="en-US" sz="3600" dirty="0" smtClean="0">
                <a:solidFill>
                  <a:srgbClr val="0070C0"/>
                </a:solidFill>
              </a:rPr>
              <a:t>AERATORS FOR FAUCETS IS A SIMPLE STRATEGY TO CUT WATER USE.</a:t>
            </a:r>
            <a:endParaRPr lang="en-US" sz="3600" dirty="0">
              <a:solidFill>
                <a:srgbClr val="0070C0"/>
              </a:solidFill>
            </a:endParaRPr>
          </a:p>
        </p:txBody>
      </p:sp>
    </p:spTree>
    <p:extLst>
      <p:ext uri="{BB962C8B-B14F-4D97-AF65-F5344CB8AC3E}">
        <p14:creationId xmlns:p14="http://schemas.microsoft.com/office/powerpoint/2010/main" val="842114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066800"/>
            <a:ext cx="8610600" cy="5486400"/>
          </a:xfrm>
        </p:spPr>
        <p:txBody>
          <a:bodyPr>
            <a:noAutofit/>
          </a:bodyPr>
          <a:lstStyle/>
          <a:p>
            <a:r>
              <a:rPr lang="en-US" sz="3600" dirty="0" smtClean="0">
                <a:solidFill>
                  <a:srgbClr val="C00000"/>
                </a:solidFill>
              </a:rPr>
              <a:t>METHANE: </a:t>
            </a:r>
            <a:r>
              <a:rPr lang="en-US" sz="3200" dirty="0" smtClean="0">
                <a:solidFill>
                  <a:srgbClr val="0070C0"/>
                </a:solidFill>
              </a:rPr>
              <a:t>A HYDROCARBON THAT IS A GREENHOUSE GAS WITH A GLOBAL WARMING POTENTIAL. METHANE IS PRODUCED THROUGH ANAEROBIC (WITHOUT OXYGEN) DECOMPOSITION OF WASTE IN LANDFILLS, ANIMAL DIGESTION, DECOMPOSITION OF ANIMAL WASTES, PRODUCTION AND DISTRIBUTION OF NATURAL GAS AND PETROLEUM, COAL PRODUCTION, AND INCOMPLETE FOSSIL FUEL COMBUSTION.</a:t>
            </a:r>
            <a:endParaRPr lang="en-US" sz="3200" dirty="0">
              <a:solidFill>
                <a:srgbClr val="0070C0"/>
              </a:solidFill>
            </a:endParaRPr>
          </a:p>
        </p:txBody>
      </p:sp>
    </p:spTree>
    <p:extLst>
      <p:ext uri="{BB962C8B-B14F-4D97-AF65-F5344CB8AC3E}">
        <p14:creationId xmlns:p14="http://schemas.microsoft.com/office/powerpoint/2010/main" val="2504036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838200"/>
            <a:ext cx="8610600" cy="5257800"/>
          </a:xfrm>
        </p:spPr>
        <p:txBody>
          <a:bodyPr>
            <a:noAutofit/>
          </a:bodyPr>
          <a:lstStyle/>
          <a:p>
            <a:r>
              <a:rPr lang="en-US" sz="3600" dirty="0" smtClean="0">
                <a:solidFill>
                  <a:srgbClr val="C00000"/>
                </a:solidFill>
              </a:rPr>
              <a:t>NET METERING: </a:t>
            </a:r>
            <a:r>
              <a:rPr lang="en-US" sz="3200" dirty="0" smtClean="0">
                <a:solidFill>
                  <a:srgbClr val="0070C0"/>
                </a:solidFill>
              </a:rPr>
              <a:t>NET METERING IS A METHOD OF CREDITING CUSTOMERS FOR ELECTRICITY THAT THEY GENERATE ON-SITE IN EXCESS OF THEIR OWN ELECTRICITY CONSUMPTION. CUSTOMERS WITH THEIR OWN GENERATION OFFSET THE ELECTRICITY THEY WOULD HAVE PURCHASED FROM THEIR UTILITY. IF SUCH CUSTOMERS GENERATE MORE THAN THEY USE IN A BILLING PERIOD, THEIR ELECTRIC METER TURNS BACKWARDS TO INDICATE THEIR NET EXCESS GENERATION.</a:t>
            </a:r>
            <a:br>
              <a:rPr lang="en-US" sz="3200" dirty="0" smtClean="0">
                <a:solidFill>
                  <a:srgbClr val="0070C0"/>
                </a:solidFill>
              </a:rPr>
            </a:br>
            <a:r>
              <a:rPr lang="en-US" sz="3200" dirty="0" smtClean="0">
                <a:solidFill>
                  <a:srgbClr val="0070C0"/>
                </a:solidFill>
              </a:rPr>
              <a:t/>
            </a:r>
            <a:br>
              <a:rPr lang="en-US" sz="3200" dirty="0" smtClean="0">
                <a:solidFill>
                  <a:srgbClr val="0070C0"/>
                </a:solidFill>
              </a:rPr>
            </a:br>
            <a:endParaRPr lang="en-US" sz="3200" dirty="0">
              <a:solidFill>
                <a:srgbClr val="0070C0"/>
              </a:solidFill>
            </a:endParaRPr>
          </a:p>
        </p:txBody>
      </p:sp>
    </p:spTree>
    <p:extLst>
      <p:ext uri="{BB962C8B-B14F-4D97-AF65-F5344CB8AC3E}">
        <p14:creationId xmlns:p14="http://schemas.microsoft.com/office/powerpoint/2010/main" val="15141321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066800"/>
            <a:ext cx="8610600" cy="5257800"/>
          </a:xfrm>
        </p:spPr>
        <p:txBody>
          <a:bodyPr>
            <a:noAutofit/>
          </a:bodyPr>
          <a:lstStyle/>
          <a:p>
            <a:r>
              <a:rPr lang="en-US" sz="3600" dirty="0" smtClean="0">
                <a:solidFill>
                  <a:srgbClr val="C00000"/>
                </a:solidFill>
              </a:rPr>
              <a:t>OFF GRID: </a:t>
            </a:r>
            <a:r>
              <a:rPr lang="en-US" sz="3200" dirty="0" smtClean="0">
                <a:solidFill>
                  <a:srgbClr val="0070C0"/>
                </a:solidFill>
              </a:rPr>
              <a:t>AN OFF GRID SYSTEM IS A SOLAR PANEL ELECTRICITY GENERATION SYSTEM WHICH IS NOT CONNECTED TO THE MAIN POWER DISTRIBUTION GRID. IT IS COMPLETELY INDEPENDENT OF THE MAIN GRID, SO TO PROVIDE POWER DURING DARKNESS SUCH SOLAR PANEL SYSTEMS NEED A SECONDARY POWER STORAGE SYSTEM, (SUCH AS BATTERIES) OR A GENERATOR</a:t>
            </a:r>
            <a:r>
              <a:rPr lang="en-US" sz="3200" dirty="0" smtClean="0"/>
              <a:t>. </a:t>
            </a:r>
            <a:endParaRPr lang="en-US" sz="3200" dirty="0">
              <a:solidFill>
                <a:srgbClr val="0070C0"/>
              </a:solidFill>
            </a:endParaRPr>
          </a:p>
        </p:txBody>
      </p:sp>
    </p:spTree>
    <p:extLst>
      <p:ext uri="{BB962C8B-B14F-4D97-AF65-F5344CB8AC3E}">
        <p14:creationId xmlns:p14="http://schemas.microsoft.com/office/powerpoint/2010/main" val="2186755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524000"/>
            <a:ext cx="8610600" cy="3962400"/>
          </a:xfrm>
        </p:spPr>
        <p:txBody>
          <a:bodyPr>
            <a:noAutofit/>
          </a:bodyPr>
          <a:lstStyle/>
          <a:p>
            <a:r>
              <a:rPr lang="en-US" sz="3600" dirty="0" smtClean="0">
                <a:solidFill>
                  <a:srgbClr val="C00000"/>
                </a:solidFill>
              </a:rPr>
              <a:t>OFF-GASSING: </a:t>
            </a:r>
            <a:r>
              <a:rPr lang="en-US" sz="3600" dirty="0" smtClean="0">
                <a:solidFill>
                  <a:srgbClr val="0070C0"/>
                </a:solidFill>
              </a:rPr>
              <a:t>THE DESCRIPTION OF </a:t>
            </a:r>
            <a:r>
              <a:rPr lang="en-US" sz="3600" dirty="0" smtClean="0">
                <a:solidFill>
                  <a:srgbClr val="C00000"/>
                </a:solidFill>
              </a:rPr>
              <a:t> </a:t>
            </a:r>
            <a:r>
              <a:rPr lang="en-US" sz="3600" dirty="0" smtClean="0">
                <a:solidFill>
                  <a:srgbClr val="0070C0"/>
                </a:solidFill>
              </a:rPr>
              <a:t>MATERIALS GIVING OFF GASES INTO THE ATMOSPHERE, SOME OF WHICH ARE TOXIC. IMPLICATED IN A VARIETY OF AILMENTS, SOME PEOPLE ARE MORE SENSITIVE THAN OTHERS TO THESE GASES</a:t>
            </a:r>
            <a:r>
              <a:rPr lang="en-US" sz="3200" dirty="0" smtClean="0"/>
              <a:t>.</a:t>
            </a:r>
            <a:endParaRPr lang="en-US" sz="3200" dirty="0">
              <a:solidFill>
                <a:srgbClr val="0070C0"/>
              </a:solidFill>
            </a:endParaRPr>
          </a:p>
        </p:txBody>
      </p:sp>
    </p:spTree>
    <p:extLst>
      <p:ext uri="{BB962C8B-B14F-4D97-AF65-F5344CB8AC3E}">
        <p14:creationId xmlns:p14="http://schemas.microsoft.com/office/powerpoint/2010/main" val="40135629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990600"/>
            <a:ext cx="8610600" cy="5867400"/>
          </a:xfrm>
        </p:spPr>
        <p:txBody>
          <a:bodyPr>
            <a:noAutofit/>
          </a:bodyPr>
          <a:lstStyle/>
          <a:p>
            <a:r>
              <a:rPr lang="en-US" sz="3600" dirty="0" smtClean="0">
                <a:solidFill>
                  <a:srgbClr val="C00000"/>
                </a:solidFill>
              </a:rPr>
              <a:t>ORGANIC FOOD: </a:t>
            </a:r>
            <a:r>
              <a:rPr lang="en-US" sz="2600" dirty="0" smtClean="0">
                <a:solidFill>
                  <a:srgbClr val="0070C0"/>
                </a:solidFill>
              </a:rPr>
              <a:t>ORGANIC FOODS ARE MADE IN A WAY THAT LIMITS OR EXCLUDES THE USE OF SYNTHETIC MATERIALS DURING PRODUCTION. FOR THE VAST MAJORITY OF HUMAN HISTORY, AGRICULTURE CAN BE DESCRIBED AS ORGANIC; ONLY DURING THE 20TH CENTURY WAS A LARGE SUPPLY OF NEW SYNTHETIC CHEMICALS INTRODUCED TO THE FOOD SUPPLY. THIS MORE RECENT STYLE OF PRODUCTION IS REFERRED TO AS "CONVENTIONAL." UNDER ORGANIC PRODUCTION, THE USE OF CONVENTIONAL NON-ORGANIC PESTICIDES, INSECTICIDES AND HERBICIDES IS GREATLY RESTRICTED AND SAVED AS A LAST RESORT. </a:t>
            </a:r>
            <a:endParaRPr lang="en-US" sz="2600" dirty="0">
              <a:solidFill>
                <a:srgbClr val="0070C0"/>
              </a:solidFill>
            </a:endParaRPr>
          </a:p>
        </p:txBody>
      </p:sp>
    </p:spTree>
    <p:extLst>
      <p:ext uri="{BB962C8B-B14F-4D97-AF65-F5344CB8AC3E}">
        <p14:creationId xmlns:p14="http://schemas.microsoft.com/office/powerpoint/2010/main" val="28500674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838200"/>
            <a:ext cx="8610600" cy="6019800"/>
          </a:xfrm>
        </p:spPr>
        <p:txBody>
          <a:bodyPr>
            <a:noAutofit/>
          </a:bodyPr>
          <a:lstStyle/>
          <a:p>
            <a:r>
              <a:rPr lang="en-US" sz="3600" dirty="0" smtClean="0">
                <a:solidFill>
                  <a:srgbClr val="C00000"/>
                </a:solidFill>
              </a:rPr>
              <a:t>OZONE: </a:t>
            </a:r>
            <a:r>
              <a:rPr lang="en-US" sz="3200" dirty="0" smtClean="0">
                <a:solidFill>
                  <a:srgbClr val="0070C0"/>
                </a:solidFill>
              </a:rPr>
              <a:t>OZONE IS A COLORLESS, ODORLESS REACTIVE GAS COMPRISED OF THREE OXYGEN ATOMS. IT IS FOUND NATURALLY IN THE EARTH’S STRATOSPHERE, WHERE IT ABSORBS THE ULTRAVIOLET COMPONENT OF INCOMING SOLAR RADIATION THAT COULD BE HARMFUL TO LIFE ON EARTH.  OZONE IS ALSO FOUND NEAR THE EARTH’S SURFACE, WHERE POLLUTANTS EMITTED FROM SOCIETY’S ACTIVITIES REACT IN THE PRESENCE OF SUNLIGHT TO FORM THE GAS.</a:t>
            </a:r>
            <a:endParaRPr lang="en-US" sz="3200" dirty="0">
              <a:solidFill>
                <a:srgbClr val="0070C0"/>
              </a:solidFill>
            </a:endParaRPr>
          </a:p>
        </p:txBody>
      </p:sp>
    </p:spTree>
    <p:extLst>
      <p:ext uri="{BB962C8B-B14F-4D97-AF65-F5344CB8AC3E}">
        <p14:creationId xmlns:p14="http://schemas.microsoft.com/office/powerpoint/2010/main" val="857090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990600"/>
            <a:ext cx="8610600" cy="5715000"/>
          </a:xfrm>
        </p:spPr>
        <p:txBody>
          <a:bodyPr>
            <a:noAutofit/>
          </a:bodyPr>
          <a:lstStyle/>
          <a:p>
            <a:r>
              <a:rPr lang="en-US" sz="3600" dirty="0" smtClean="0">
                <a:solidFill>
                  <a:srgbClr val="C00000"/>
                </a:solidFill>
              </a:rPr>
              <a:t>PASSIVE SOLAR: </a:t>
            </a:r>
            <a:r>
              <a:rPr lang="en-US" sz="3400" dirty="0" smtClean="0">
                <a:solidFill>
                  <a:srgbClr val="0070C0"/>
                </a:solidFill>
              </a:rPr>
              <a:t>PASSIVE SOLAR DESIGN REFERS TO THE USE OF THE SUN'S ENERGY FOR THE HEATING AND COOLING OF LIVING SPACES. PASSIVE SYSTEMS ARE SIMPLE, HAVE FEW MOVING PARTS, AND REQUIRE MINIMAL MAINTENANCE AND REQUIRE NO MECHANICAL SYSTEMS. OFTEN THE THERMAL CHARACTERISTICS OF MATERIALS ARE EXTENSIVELY USED, OFTEN TERMED AS THERMAL MASS DESIGN.</a:t>
            </a:r>
            <a:endParaRPr lang="en-US" sz="3400" dirty="0">
              <a:solidFill>
                <a:srgbClr val="0070C0"/>
              </a:solidFill>
            </a:endParaRPr>
          </a:p>
        </p:txBody>
      </p:sp>
    </p:spTree>
    <p:extLst>
      <p:ext uri="{BB962C8B-B14F-4D97-AF65-F5344CB8AC3E}">
        <p14:creationId xmlns:p14="http://schemas.microsoft.com/office/powerpoint/2010/main" val="972561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914400"/>
            <a:ext cx="8382000" cy="5715000"/>
          </a:xfrm>
        </p:spPr>
        <p:txBody>
          <a:bodyPr>
            <a:normAutofit fontScale="62500" lnSpcReduction="20000"/>
          </a:bodyPr>
          <a:lstStyle/>
          <a:p>
            <a:r>
              <a:rPr lang="en-US" sz="5800" dirty="0" smtClean="0">
                <a:solidFill>
                  <a:srgbClr val="C00000"/>
                </a:solidFill>
              </a:rPr>
              <a:t>AIR POLLUTION</a:t>
            </a:r>
            <a:r>
              <a:rPr lang="en-US" sz="4000" dirty="0" smtClean="0">
                <a:solidFill>
                  <a:srgbClr val="C00000"/>
                </a:solidFill>
              </a:rPr>
              <a:t>:</a:t>
            </a:r>
            <a:r>
              <a:rPr lang="en-US" sz="4000" dirty="0" smtClean="0">
                <a:solidFill>
                  <a:srgbClr val="FFC000"/>
                </a:solidFill>
              </a:rPr>
              <a:t> </a:t>
            </a:r>
            <a:r>
              <a:rPr lang="en-US" sz="4500" dirty="0" smtClean="0">
                <a:solidFill>
                  <a:srgbClr val="0070C0"/>
                </a:solidFill>
              </a:rPr>
              <a:t>AIR POLLUTION OCCURS WHEN THE AIR CONTAINS GASES, DUST, OR FUMES IN AMOUNTS THAT COULD BE HARMFUL TO THE HEALTH OF HUMANS AND ANIMALS, OR PLANTS AND MATERIALS. THE SUBSTANCES THAT CAUSE AIR POLLUTION ARE CALLED PRIMARY POLLUTANTS WHICH ARE PUMPED INTO OUR ATMOSPHERE AND DIRECTLY POLLUTE THE AIR. PRIMARY POLLUTANT EXAMPLES INCLUDE CARBON MONOXIDE FROM CAR EXHAUSTS AND SULFUR DIOXIDE FROM THE COMBUSTION OF COAL. WORSE POLLUTION CAN ARISE IF PRIMARY POLLUTANTS IN THE ATMOSPHERE IN COMPOUNDS CALLED SECONDARY POLLUTANTS. PHOTOCHEMICAL SMOG IS AN EXAMPLE OF THIS.</a:t>
            </a:r>
            <a:endParaRPr lang="en-US" sz="4500" dirty="0">
              <a:solidFill>
                <a:srgbClr val="0070C0"/>
              </a:solidFill>
            </a:endParaRPr>
          </a:p>
        </p:txBody>
      </p:sp>
    </p:spTree>
    <p:extLst>
      <p:ext uri="{BB962C8B-B14F-4D97-AF65-F5344CB8AC3E}">
        <p14:creationId xmlns:p14="http://schemas.microsoft.com/office/powerpoint/2010/main" val="28094697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219200"/>
            <a:ext cx="8610600" cy="5791200"/>
          </a:xfrm>
        </p:spPr>
        <p:txBody>
          <a:bodyPr>
            <a:noAutofit/>
          </a:bodyPr>
          <a:lstStyle/>
          <a:p>
            <a:r>
              <a:rPr lang="en-US" sz="3600" dirty="0" smtClean="0">
                <a:solidFill>
                  <a:srgbClr val="C00000"/>
                </a:solidFill>
              </a:rPr>
              <a:t>R-VALUE: </a:t>
            </a:r>
            <a:r>
              <a:rPr lang="en-US" sz="3400" dirty="0" smtClean="0">
                <a:solidFill>
                  <a:srgbClr val="0070C0"/>
                </a:solidFill>
              </a:rPr>
              <a:t>THE R-VALUE IS A MEASURE OF THERMAL RESISTANCE USED IN THE BUILDING AND CONSTRUCTION INDUSTRY. THE BIGGER THE NUMBER, THE BETTER THE BUILDING INSULATION'S EFFECTIVENESS. R- VALUE IS THE RECIPROCAL OF U-VALUE. OFTEN USED AS A MEASURE OF BULK INSULATION PRODUCTS, SUCH AS BATT INSULATION. THUS R=1/U.</a:t>
            </a:r>
            <a:endParaRPr lang="en-US" sz="3400" dirty="0">
              <a:solidFill>
                <a:srgbClr val="0070C0"/>
              </a:solidFill>
            </a:endParaRPr>
          </a:p>
        </p:txBody>
      </p:sp>
    </p:spTree>
    <p:extLst>
      <p:ext uri="{BB962C8B-B14F-4D97-AF65-F5344CB8AC3E}">
        <p14:creationId xmlns:p14="http://schemas.microsoft.com/office/powerpoint/2010/main" val="31710495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219200"/>
            <a:ext cx="8610600" cy="5105400"/>
          </a:xfrm>
        </p:spPr>
        <p:txBody>
          <a:bodyPr>
            <a:noAutofit/>
          </a:bodyPr>
          <a:lstStyle/>
          <a:p>
            <a:r>
              <a:rPr lang="en-US" sz="3600" dirty="0" smtClean="0">
                <a:solidFill>
                  <a:srgbClr val="C00000"/>
                </a:solidFill>
              </a:rPr>
              <a:t>RADIANT BARRIER: </a:t>
            </a:r>
            <a:r>
              <a:rPr lang="en-US" sz="3600" dirty="0" smtClean="0">
                <a:solidFill>
                  <a:srgbClr val="0070C0"/>
                </a:solidFill>
              </a:rPr>
              <a:t>A DEVICE DESIGNED TO REDUCE OR STOP THE FLOW OF RADIANT ENERGY (HEAT)</a:t>
            </a:r>
            <a:r>
              <a:rPr lang="en-US" sz="3600" dirty="0" smtClean="0"/>
              <a:t>. </a:t>
            </a:r>
            <a:r>
              <a:rPr lang="en-US" sz="3600" dirty="0" smtClean="0">
                <a:solidFill>
                  <a:srgbClr val="0070C0"/>
                </a:solidFill>
              </a:rPr>
              <a:t>USUALLY, IN CONSTRUCTION, THE RADIANT BARRIER IS A FILM OR SHEET MATERIAL WHICH REFLECTS HEAT EITHER OUT OF THE BUILDING IN HOT CLIMATES, OR BACK INTO THE BUILDING IN COLD CLIMATES.</a:t>
            </a:r>
            <a:endParaRPr lang="en-US" sz="3600" dirty="0">
              <a:solidFill>
                <a:srgbClr val="0070C0"/>
              </a:solidFill>
            </a:endParaRPr>
          </a:p>
        </p:txBody>
      </p:sp>
    </p:spTree>
    <p:extLst>
      <p:ext uri="{BB962C8B-B14F-4D97-AF65-F5344CB8AC3E}">
        <p14:creationId xmlns:p14="http://schemas.microsoft.com/office/powerpoint/2010/main" val="29905454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914400"/>
            <a:ext cx="8610600" cy="5638800"/>
          </a:xfrm>
        </p:spPr>
        <p:txBody>
          <a:bodyPr>
            <a:noAutofit/>
          </a:bodyPr>
          <a:lstStyle/>
          <a:p>
            <a:r>
              <a:rPr lang="en-US" sz="3600" dirty="0" smtClean="0">
                <a:solidFill>
                  <a:srgbClr val="C00000"/>
                </a:solidFill>
              </a:rPr>
              <a:t>RADIANT FLOOR HEATING: </a:t>
            </a:r>
            <a:r>
              <a:rPr lang="en-US" sz="3600" dirty="0" smtClean="0">
                <a:solidFill>
                  <a:srgbClr val="0070C0"/>
                </a:solidFill>
              </a:rPr>
              <a:t>A HEATING SYSTEM THAT WARMS THE FLOOR, WHICH RADIATES HEAT TO THE WHOLE HOUSE. IT IS USUALLY SET INTO A THIN LAYER OF CEMENT ON TOP OF THE FLOOR STRUCTURE AND FUELED WITH GAS-FIRED BOILERS OR GEOTHERMAL SOURCES. SMALL AREAS CAN BE HEATED WITH ELECTRICAL “BLANKETS” SET UNDER THE FLOORING.</a:t>
            </a:r>
            <a:endParaRPr lang="en-US" sz="3600" dirty="0">
              <a:solidFill>
                <a:srgbClr val="0070C0"/>
              </a:solidFill>
            </a:endParaRPr>
          </a:p>
        </p:txBody>
      </p:sp>
    </p:spTree>
    <p:extLst>
      <p:ext uri="{BB962C8B-B14F-4D97-AF65-F5344CB8AC3E}">
        <p14:creationId xmlns:p14="http://schemas.microsoft.com/office/powerpoint/2010/main" val="22099131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983226"/>
            <a:ext cx="8610600" cy="5867400"/>
          </a:xfrm>
        </p:spPr>
        <p:txBody>
          <a:bodyPr>
            <a:noAutofit/>
          </a:bodyPr>
          <a:lstStyle/>
          <a:p>
            <a:r>
              <a:rPr lang="en-US" sz="3400" dirty="0" smtClean="0">
                <a:solidFill>
                  <a:srgbClr val="C00000"/>
                </a:solidFill>
              </a:rPr>
              <a:t>RAINWATER HARVESTING: </a:t>
            </a:r>
            <a:r>
              <a:rPr lang="en-US" sz="3400" dirty="0" smtClean="0">
                <a:solidFill>
                  <a:srgbClr val="0070C0"/>
                </a:solidFill>
              </a:rPr>
              <a:t>RAINWATER HARVESTING REFERS TO THE ACT OF “KEEPING” RAINWATER THAT FALLS ON YOUR ROOF FOR USE LATER. IT IS COLLECTED IN A CENTRAL TANK, THEN PIPING IS INSTALLED TO GET WATER WHERE NEEDED. THIS IS OFTEN DONE TO REDUCE A BUILDING'S DEPENDENCE ON PIPED 'TOWN WATER' OR TO PROVIDE FRESH WATER WHERE TOWN WATER IS NOT AVAILABLE</a:t>
            </a:r>
            <a:r>
              <a:rPr lang="en-US" sz="3200" dirty="0" smtClean="0">
                <a:solidFill>
                  <a:srgbClr val="0070C0"/>
                </a:solidFill>
              </a:rPr>
              <a:t>. </a:t>
            </a:r>
            <a:endParaRPr lang="en-US" sz="3200" dirty="0">
              <a:solidFill>
                <a:srgbClr val="0070C0"/>
              </a:solidFill>
            </a:endParaRPr>
          </a:p>
        </p:txBody>
      </p:sp>
    </p:spTree>
    <p:extLst>
      <p:ext uri="{BB962C8B-B14F-4D97-AF65-F5344CB8AC3E}">
        <p14:creationId xmlns:p14="http://schemas.microsoft.com/office/powerpoint/2010/main" val="30611378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838200"/>
            <a:ext cx="9144000" cy="5791200"/>
          </a:xfrm>
        </p:spPr>
        <p:txBody>
          <a:bodyPr>
            <a:noAutofit/>
          </a:bodyPr>
          <a:lstStyle/>
          <a:p>
            <a:r>
              <a:rPr lang="en-US" sz="3200" dirty="0" smtClean="0">
                <a:solidFill>
                  <a:srgbClr val="C00000"/>
                </a:solidFill>
              </a:rPr>
              <a:t>RECYCLING: </a:t>
            </a:r>
            <a:r>
              <a:rPr lang="en-US" sz="2800" dirty="0" smtClean="0">
                <a:solidFill>
                  <a:srgbClr val="0070C0"/>
                </a:solidFill>
              </a:rPr>
              <a:t>RECYCLING INVOLVES PROCESSING USED MATERIALS INTO NEW PRODUCTS TO: PREVENT THE WASTE OF POTENTIALLY USEFUL MATERIALS, REDUCE THE CONSUMPTION OF FRESH RAW MATERIALS, REDUCE ENERGY USAGE, REDUCE AIR POLLUTION (FROM INCINERATION), WATER POLLUTION (FROM LANDFILLING) BY REDUCING THE NEED FOR "CONVENTIONAL" WASTE DISPOSAL, AND, LOWER GREENHOUSE GAS EMISSIONS AS COMPARED TO VIRGIN PRODUCTION. RECYCLING IS A KEY COMPONENT OF MODERN WASTE MANAGEMENT AND IS THE THIRD COMPONENT OF THE "REDUCE, REUSE, RECYCLE" WASTE HIERARCHY</a:t>
            </a:r>
            <a:r>
              <a:rPr lang="en-US" sz="2800" dirty="0" smtClean="0"/>
              <a:t>. </a:t>
            </a:r>
            <a:r>
              <a:rPr lang="en-US" sz="2800" dirty="0" smtClean="0">
                <a:solidFill>
                  <a:srgbClr val="0070C0"/>
                </a:solidFill>
              </a:rPr>
              <a:t> </a:t>
            </a:r>
            <a:endParaRPr lang="en-US" sz="2800" dirty="0">
              <a:solidFill>
                <a:srgbClr val="0070C0"/>
              </a:solidFill>
            </a:endParaRPr>
          </a:p>
        </p:txBody>
      </p:sp>
    </p:spTree>
    <p:extLst>
      <p:ext uri="{BB962C8B-B14F-4D97-AF65-F5344CB8AC3E}">
        <p14:creationId xmlns:p14="http://schemas.microsoft.com/office/powerpoint/2010/main" val="35797462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524000"/>
            <a:ext cx="9144000" cy="5105400"/>
          </a:xfrm>
        </p:spPr>
        <p:txBody>
          <a:bodyPr>
            <a:noAutofit/>
          </a:bodyPr>
          <a:lstStyle/>
          <a:p>
            <a:r>
              <a:rPr lang="en-US" sz="3600" dirty="0" smtClean="0">
                <a:solidFill>
                  <a:srgbClr val="C00000"/>
                </a:solidFill>
              </a:rPr>
              <a:t>RENEWABLE ENERGY</a:t>
            </a:r>
            <a:r>
              <a:rPr lang="en-US" sz="3200" dirty="0" smtClean="0">
                <a:solidFill>
                  <a:srgbClr val="C00000"/>
                </a:solidFill>
              </a:rPr>
              <a:t>: </a:t>
            </a:r>
            <a:r>
              <a:rPr lang="en-US" sz="3600" dirty="0" smtClean="0">
                <a:solidFill>
                  <a:srgbClr val="0070C0"/>
                </a:solidFill>
              </a:rPr>
              <a:t>ENERGY OBTAINED FROM SOURCES THAT ARE ESSENTIALLY INEXHAUSTIBLE, UNLIKE, FOR EXAMPLE, THE FOSSIL FUELS, OF WHICH THERE IS A FINITE SUPPLY. RENEWABLE SOURCES OF ENERGY INCLUDE WOOD, WASTE, GEOTHERMAL, WIND, PHOTOVOLTAIC, AND SOLAR THERMAL ENERGY. </a:t>
            </a:r>
            <a:endParaRPr lang="en-US" sz="3600" dirty="0">
              <a:solidFill>
                <a:srgbClr val="0070C0"/>
              </a:solidFill>
            </a:endParaRPr>
          </a:p>
        </p:txBody>
      </p:sp>
    </p:spTree>
    <p:extLst>
      <p:ext uri="{BB962C8B-B14F-4D97-AF65-F5344CB8AC3E}">
        <p14:creationId xmlns:p14="http://schemas.microsoft.com/office/powerpoint/2010/main" val="31344118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990600"/>
            <a:ext cx="9144000" cy="5105400"/>
          </a:xfrm>
        </p:spPr>
        <p:txBody>
          <a:bodyPr>
            <a:noAutofit/>
          </a:bodyPr>
          <a:lstStyle/>
          <a:p>
            <a:r>
              <a:rPr lang="en-US" sz="3600" dirty="0" smtClean="0">
                <a:solidFill>
                  <a:srgbClr val="C00000"/>
                </a:solidFill>
              </a:rPr>
              <a:t>SICK BUILDING SYNDROME: </a:t>
            </a:r>
            <a:r>
              <a:rPr lang="en-US" sz="3600" dirty="0" smtClean="0">
                <a:solidFill>
                  <a:srgbClr val="0070C0"/>
                </a:solidFill>
              </a:rPr>
              <a:t>BUILDING WHOSE OCCUPANTS EXPERIENCE ACUTE HEALTH AND/OR COMFORT EFFECTS THAT APPEAR TO BE LINKED TO TIME SPENT THEREIN, BUT WHERE NO SPECIFIC ILLNESS OR CAUSE CAN BE IDENTIFIED. COMPLAINTS MAY BE LOCALIZED IN A PARTICULAR ROOM OR ZONE, OR MAY BE SPREAD THROUGHOUT THE BUILDING</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13554363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990600"/>
            <a:ext cx="9144000" cy="5715000"/>
          </a:xfrm>
        </p:spPr>
        <p:txBody>
          <a:bodyPr>
            <a:noAutofit/>
          </a:bodyPr>
          <a:lstStyle/>
          <a:p>
            <a:r>
              <a:rPr lang="en-US" sz="3600" dirty="0" smtClean="0">
                <a:solidFill>
                  <a:srgbClr val="C00000"/>
                </a:solidFill>
              </a:rPr>
              <a:t>SMART METER: </a:t>
            </a:r>
            <a:r>
              <a:rPr lang="en-US" sz="3600" dirty="0" smtClean="0">
                <a:solidFill>
                  <a:srgbClr val="0070C0"/>
                </a:solidFill>
              </a:rPr>
              <a:t>A SMART METER IS A FORM OF ELECTRICITY CONSUMPTION METER THAT IS ABLE TO MEASURE YOUR ELECTRICITY USAGE IN MULTIPLE TIME BANDS AND IS COMPUTER BASED. ALSO THEY WILL USUALLY SUPPORT 'FEED IN' MEASUREMENT OF LOCALLY GENERATED ELECTRICITY BACK INTO THE ELECTRICAL SUPPLY GRID; I.E. ANY SPARE ELECTRICITY GENERATED BY SOLAR PANELS. </a:t>
            </a:r>
            <a:endParaRPr lang="en-US" sz="2800" dirty="0">
              <a:solidFill>
                <a:srgbClr val="0070C0"/>
              </a:solidFill>
            </a:endParaRPr>
          </a:p>
        </p:txBody>
      </p:sp>
    </p:spTree>
    <p:extLst>
      <p:ext uri="{BB962C8B-B14F-4D97-AF65-F5344CB8AC3E}">
        <p14:creationId xmlns:p14="http://schemas.microsoft.com/office/powerpoint/2010/main" val="39173276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524000"/>
            <a:ext cx="9144000" cy="4038600"/>
          </a:xfrm>
        </p:spPr>
        <p:txBody>
          <a:bodyPr>
            <a:noAutofit/>
          </a:bodyPr>
          <a:lstStyle/>
          <a:p>
            <a:r>
              <a:rPr lang="en-US" sz="3600" dirty="0" smtClean="0">
                <a:solidFill>
                  <a:srgbClr val="C00000"/>
                </a:solidFill>
              </a:rPr>
              <a:t>SOLAR ENERGY: </a:t>
            </a:r>
            <a:r>
              <a:rPr lang="en-US" sz="3600" dirty="0" smtClean="0">
                <a:solidFill>
                  <a:srgbClr val="0070C0"/>
                </a:solidFill>
              </a:rPr>
              <a:t>ELECTROMAGNETIC ENERGY TRANSMITTED FROM THE SUN (SOLAR RADIATION). THE AMOUNT THAT REACHES THE EARTH IS EQUAL TO ONE BILLIONTH OF TOTAL SOLAR ENERGY GENERATED, OR THE EQUIVALENT OF ABOUT 420 TRILLION KILOWATT-HOURS</a:t>
            </a:r>
            <a:r>
              <a:rPr lang="en-US" sz="3600" dirty="0" smtClean="0"/>
              <a:t>.</a:t>
            </a:r>
            <a:endParaRPr lang="en-US" sz="2800" dirty="0">
              <a:solidFill>
                <a:srgbClr val="0070C0"/>
              </a:solidFill>
            </a:endParaRPr>
          </a:p>
        </p:txBody>
      </p:sp>
    </p:spTree>
    <p:extLst>
      <p:ext uri="{BB962C8B-B14F-4D97-AF65-F5344CB8AC3E}">
        <p14:creationId xmlns:p14="http://schemas.microsoft.com/office/powerpoint/2010/main" val="11163418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914400"/>
            <a:ext cx="9144000" cy="5943600"/>
          </a:xfrm>
        </p:spPr>
        <p:txBody>
          <a:bodyPr>
            <a:noAutofit/>
          </a:bodyPr>
          <a:lstStyle/>
          <a:p>
            <a:r>
              <a:rPr lang="en-US" sz="3600" dirty="0" smtClean="0">
                <a:solidFill>
                  <a:srgbClr val="C00000"/>
                </a:solidFill>
              </a:rPr>
              <a:t>SOLAR GAIN: </a:t>
            </a:r>
            <a:r>
              <a:rPr lang="en-US" dirty="0" smtClean="0">
                <a:solidFill>
                  <a:srgbClr val="0070C0"/>
                </a:solidFill>
              </a:rPr>
              <a:t>SOLAR GAIN (ALSO KNOWN AS SOLAR HEAT GAIN OR PASSIVE SOLAR GAIN) REFERS TO THE INCREASE IN TEMPERATURE IN A SPACE, OBJECT, OR STRUCTURE THAT RESULTS FROM SOLAR RADIATION. THE AMOUNT OF SOLAR GAIN INCREASES WITH THE STRENGTH OF THE SUN, AND WITH THE ABILITY OF ANY INTERVENING MATERIAL TO TRANSMIT OR RESIST THE RADIATION.</a:t>
            </a:r>
          </a:p>
          <a:p>
            <a:r>
              <a:rPr lang="en-US" dirty="0" smtClean="0">
                <a:solidFill>
                  <a:srgbClr val="0070C0"/>
                </a:solidFill>
              </a:rPr>
              <a:t>OBJECTS STRUCK BY SUNLIGHT ABSORB THE SHORT-WAVE RADIATION FROM THE LIGHT AND RE-RADIATE THE HEAT AT LONGER INFRARED WAVELENGTHS. WHERE THERE IS A MATERIAL OR SUBSTANCE BETWEEN THE SUN AND THE OBJECTS STRUCK THAT IS MORE TRANSPARENT TO THE SHORTER WAVELENGTHS THAN THE LONGER, THEN WHEN THE SUN IS SHINING THE NET RESULT IS AN INCREASE IN TEMPERATURE - SOLAR GAIN.</a:t>
            </a:r>
            <a:endParaRPr lang="en-US" dirty="0">
              <a:solidFill>
                <a:srgbClr val="0070C0"/>
              </a:solidFill>
            </a:endParaRPr>
          </a:p>
        </p:txBody>
      </p:sp>
    </p:spTree>
    <p:extLst>
      <p:ext uri="{BB962C8B-B14F-4D97-AF65-F5344CB8AC3E}">
        <p14:creationId xmlns:p14="http://schemas.microsoft.com/office/powerpoint/2010/main" val="1464368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524000"/>
            <a:ext cx="8382000" cy="3657600"/>
          </a:xfrm>
        </p:spPr>
        <p:txBody>
          <a:bodyPr>
            <a:noAutofit/>
          </a:bodyPr>
          <a:lstStyle/>
          <a:p>
            <a:r>
              <a:rPr lang="en-US" sz="3600" dirty="0" smtClean="0">
                <a:solidFill>
                  <a:srgbClr val="C00000"/>
                </a:solidFill>
              </a:rPr>
              <a:t>ALTERNATE ENERGY:</a:t>
            </a:r>
            <a:r>
              <a:rPr lang="en-US" sz="3600" dirty="0" smtClean="0">
                <a:solidFill>
                  <a:srgbClr val="FFC000"/>
                </a:solidFill>
              </a:rPr>
              <a:t> </a:t>
            </a:r>
            <a:r>
              <a:rPr lang="en-US" sz="3600" dirty="0" smtClean="0">
                <a:solidFill>
                  <a:srgbClr val="0070C0"/>
                </a:solidFill>
              </a:rPr>
              <a:t>A NATURALLY GENERATED ENERGY SOURCE. ANY FORM OF ENERGY OBTAINED FROM THE SUN, WIND, WAVES, OR ANOTHER NATURAL RENEWABLE SOURCE; IN CONTRAST TO ENERGY GENERATED FROM FOSSIL FUELS</a:t>
            </a:r>
            <a:r>
              <a:rPr lang="en-US" sz="3600" dirty="0" smtClean="0"/>
              <a:t>.</a:t>
            </a:r>
            <a:r>
              <a:rPr lang="en-US" sz="3600" dirty="0"/>
              <a:t/>
            </a:r>
            <a:br>
              <a:rPr lang="en-US" sz="3600" dirty="0"/>
            </a:br>
            <a:endParaRPr lang="en-US" sz="3600" dirty="0">
              <a:solidFill>
                <a:srgbClr val="0070C0"/>
              </a:solidFill>
            </a:endParaRPr>
          </a:p>
        </p:txBody>
      </p:sp>
    </p:spTree>
    <p:extLst>
      <p:ext uri="{BB962C8B-B14F-4D97-AF65-F5344CB8AC3E}">
        <p14:creationId xmlns:p14="http://schemas.microsoft.com/office/powerpoint/2010/main" val="29550458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219200"/>
            <a:ext cx="9144000" cy="5105400"/>
          </a:xfrm>
        </p:spPr>
        <p:txBody>
          <a:bodyPr>
            <a:noAutofit/>
          </a:bodyPr>
          <a:lstStyle/>
          <a:p>
            <a:r>
              <a:rPr lang="en-US" sz="3600" dirty="0" smtClean="0">
                <a:solidFill>
                  <a:srgbClr val="C00000"/>
                </a:solidFill>
              </a:rPr>
              <a:t>SOLAR HOT WATER SYSTEM: </a:t>
            </a:r>
            <a:r>
              <a:rPr lang="en-US" sz="3600" dirty="0" smtClean="0">
                <a:solidFill>
                  <a:srgbClr val="0070C0"/>
                </a:solidFill>
              </a:rPr>
              <a:t>A SOLAR HOT WATER SYSTEM CONSISTS OF A COLLECTOR, HEAT TRANSFER CIRCUIT AND HOT WATER STORAGE SYSTEM. THESE CAN EITHER BE COMBINED INTO ONE SYSTEM OR INTO 3 SEPARATE COMPONENTS DEPENDING ON YOUR EXACT NEEDS. THERE ARE MANY DIFFERENT COMMERCIAL SUPPLIERS.</a:t>
            </a:r>
            <a:br>
              <a:rPr lang="en-US" sz="3600" dirty="0" smtClean="0">
                <a:solidFill>
                  <a:srgbClr val="0070C0"/>
                </a:solidFill>
              </a:rPr>
            </a:br>
            <a:endParaRPr lang="en-US" sz="3600" dirty="0">
              <a:solidFill>
                <a:srgbClr val="0070C0"/>
              </a:solidFill>
            </a:endParaRPr>
          </a:p>
        </p:txBody>
      </p:sp>
    </p:spTree>
    <p:extLst>
      <p:ext uri="{BB962C8B-B14F-4D97-AF65-F5344CB8AC3E}">
        <p14:creationId xmlns:p14="http://schemas.microsoft.com/office/powerpoint/2010/main" val="42628126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6871" y="1600200"/>
            <a:ext cx="9144000" cy="4191000"/>
          </a:xfrm>
        </p:spPr>
        <p:txBody>
          <a:bodyPr>
            <a:noAutofit/>
          </a:bodyPr>
          <a:lstStyle/>
          <a:p>
            <a:r>
              <a:rPr lang="en-US" sz="3600" dirty="0" smtClean="0">
                <a:solidFill>
                  <a:srgbClr val="C00000"/>
                </a:solidFill>
              </a:rPr>
              <a:t>SOLAR PANEL: </a:t>
            </a:r>
            <a:r>
              <a:rPr lang="en-US" sz="3600" dirty="0" smtClean="0">
                <a:solidFill>
                  <a:srgbClr val="0070C0"/>
                </a:solidFill>
              </a:rPr>
              <a:t>ELECTRICAL DEVICE CONSISTING OF A LARGE ARRAY OF CONNECTED SOLAR CELLS.</a:t>
            </a:r>
          </a:p>
          <a:p>
            <a:r>
              <a:rPr lang="en-US" sz="3600" dirty="0" smtClean="0">
                <a:solidFill>
                  <a:srgbClr val="C00000"/>
                </a:solidFill>
              </a:rPr>
              <a:t>SOLAR POWER: </a:t>
            </a:r>
            <a:r>
              <a:rPr lang="en-US" sz="3600" dirty="0" smtClean="0">
                <a:solidFill>
                  <a:srgbClr val="0070C0"/>
                </a:solidFill>
              </a:rPr>
              <a:t>SOLAR POWER REFERS TO THE ACT OF USING THE SUN'S ENERGY TO PRODUCE A POWER SOURCE, USUALLY IN THE FORM OF ELECTRICITY.</a:t>
            </a:r>
            <a:endParaRPr lang="en-US" sz="3600" dirty="0">
              <a:solidFill>
                <a:srgbClr val="0070C0"/>
              </a:solidFill>
            </a:endParaRPr>
          </a:p>
        </p:txBody>
      </p:sp>
    </p:spTree>
    <p:extLst>
      <p:ext uri="{BB962C8B-B14F-4D97-AF65-F5344CB8AC3E}">
        <p14:creationId xmlns:p14="http://schemas.microsoft.com/office/powerpoint/2010/main" val="42439020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219200"/>
            <a:ext cx="8534400" cy="5105400"/>
          </a:xfrm>
        </p:spPr>
        <p:txBody>
          <a:bodyPr>
            <a:normAutofit/>
          </a:bodyPr>
          <a:lstStyle/>
          <a:p>
            <a:r>
              <a:rPr lang="en-US" sz="3600" dirty="0" smtClean="0">
                <a:solidFill>
                  <a:srgbClr val="C00000"/>
                </a:solidFill>
              </a:rPr>
              <a:t>STEWARDSHIP</a:t>
            </a:r>
            <a:r>
              <a:rPr lang="en-US" sz="3600" dirty="0" smtClean="0">
                <a:solidFill>
                  <a:srgbClr val="0070C0"/>
                </a:solidFill>
              </a:rPr>
              <a:t>:</a:t>
            </a:r>
            <a:r>
              <a:rPr lang="en-US" sz="3600" dirty="0" smtClean="0">
                <a:solidFill>
                  <a:srgbClr val="FFC000"/>
                </a:solidFill>
              </a:rPr>
              <a:t> </a:t>
            </a:r>
            <a:r>
              <a:rPr lang="en-US" sz="3600" dirty="0" smtClean="0">
                <a:solidFill>
                  <a:srgbClr val="0070C0"/>
                </a:solidFill>
              </a:rPr>
              <a:t>THE ACT OF CARING FOR SOMETHING, THE ENVIRONMENT IN THIS CASE, SO THAT IT CONTINUES TO EXIST FOREVER IN ITS BALANCED NATURAL STATE. THIS INCLUDES PLANNING AND MANAGEMENT OF THE RESOURCES FOR SUSTAINABLITY.</a:t>
            </a:r>
            <a:endParaRPr lang="en-US" sz="3600" dirty="0" smtClean="0">
              <a:solidFill>
                <a:srgbClr val="FFC000"/>
              </a:solidFill>
            </a:endParaRPr>
          </a:p>
          <a:p>
            <a:endParaRPr lang="en-US" sz="4400" dirty="0">
              <a:solidFill>
                <a:srgbClr val="FFC000"/>
              </a:solidFill>
            </a:endParaRPr>
          </a:p>
        </p:txBody>
      </p:sp>
    </p:spTree>
    <p:extLst>
      <p:ext uri="{BB962C8B-B14F-4D97-AF65-F5344CB8AC3E}">
        <p14:creationId xmlns:p14="http://schemas.microsoft.com/office/powerpoint/2010/main" val="1275285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04800" y="1600200"/>
            <a:ext cx="8534400" cy="3962400"/>
          </a:xfrm>
        </p:spPr>
        <p:txBody>
          <a:bodyPr>
            <a:normAutofit/>
          </a:bodyPr>
          <a:lstStyle/>
          <a:p>
            <a:r>
              <a:rPr lang="en-US" sz="3600" dirty="0" smtClean="0">
                <a:solidFill>
                  <a:srgbClr val="C00000"/>
                </a:solidFill>
              </a:rPr>
              <a:t>SUSTAINABILITY</a:t>
            </a:r>
            <a:r>
              <a:rPr lang="en-US" sz="3600" dirty="0" smtClean="0">
                <a:solidFill>
                  <a:srgbClr val="0070C0"/>
                </a:solidFill>
              </a:rPr>
              <a:t>:</a:t>
            </a:r>
            <a:r>
              <a:rPr lang="en-US" sz="3600" dirty="0" smtClean="0">
                <a:solidFill>
                  <a:srgbClr val="FFC000"/>
                </a:solidFill>
              </a:rPr>
              <a:t> </a:t>
            </a:r>
            <a:r>
              <a:rPr lang="en-US" sz="3600" dirty="0" smtClean="0">
                <a:solidFill>
                  <a:srgbClr val="0070C0"/>
                </a:solidFill>
              </a:rPr>
              <a:t>THE ABILITY TO CONTINUE TO EXIST FOREVER IN THE STATE DESIRED BY MANAGEMENT, DESIGN, CONTROL OF SYSTEMS, OR NATURALLY.</a:t>
            </a:r>
            <a:endParaRPr lang="en-US" sz="3600" dirty="0" smtClean="0">
              <a:solidFill>
                <a:srgbClr val="FFC000"/>
              </a:solidFill>
            </a:endParaRPr>
          </a:p>
          <a:p>
            <a:endParaRPr lang="en-US" sz="4400" dirty="0">
              <a:solidFill>
                <a:srgbClr val="FFC000"/>
              </a:solidFill>
            </a:endParaRPr>
          </a:p>
        </p:txBody>
      </p:sp>
    </p:spTree>
    <p:extLst>
      <p:ext uri="{BB962C8B-B14F-4D97-AF65-F5344CB8AC3E}">
        <p14:creationId xmlns:p14="http://schemas.microsoft.com/office/powerpoint/2010/main" val="804105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152400" y="1066800"/>
            <a:ext cx="9296400" cy="6096000"/>
          </a:xfrm>
        </p:spPr>
        <p:txBody>
          <a:bodyPr>
            <a:normAutofit lnSpcReduction="10000"/>
          </a:bodyPr>
          <a:lstStyle/>
          <a:p>
            <a:r>
              <a:rPr lang="en-US" sz="3700" dirty="0" smtClean="0">
                <a:solidFill>
                  <a:srgbClr val="C00000"/>
                </a:solidFill>
              </a:rPr>
              <a:t>SUSTAINABLE ARCHITECTURE</a:t>
            </a:r>
            <a:r>
              <a:rPr lang="en-US" sz="4000" dirty="0" smtClean="0">
                <a:solidFill>
                  <a:srgbClr val="C00000"/>
                </a:solidFill>
              </a:rPr>
              <a:t>:</a:t>
            </a:r>
            <a:r>
              <a:rPr lang="en-US" sz="4000" dirty="0" smtClean="0">
                <a:solidFill>
                  <a:srgbClr val="FFC000"/>
                </a:solidFill>
              </a:rPr>
              <a:t> </a:t>
            </a:r>
            <a:r>
              <a:rPr lang="en-US" sz="2800" dirty="0" smtClean="0">
                <a:solidFill>
                  <a:srgbClr val="0070C0"/>
                </a:solidFill>
              </a:rPr>
              <a:t>DESCRIBES ENVIRONMENTALLY-CONSCIOUS DESIGN TECHNIQUES IN THE FIELD OF ARCHITECTURE. SUSTAINABLE ARCHITECTURE SEEKS TO MINIMIZE THE NEGATIVE ENVIRONMENTAL IMPACT OF BUILDINGS BY ENHANCING EFFICIENCY AND MODERATION IN THE USE OF MATERIALS, ENERGY, AND DEVELOPMENT SPACE. MOST SIMPLY, THE IDEA OF SUSTAINABILITY IS TO ENSURE THAT OUR ACTIONS AND DECISIONS TODAY DO NOT INHIBIT THE OPPORTUNITIES OF FUTURE GENERATIONS. THIS TERM CAN BE USED TO DESCRIBE AN ENERGY AND ECOLOGICALLY CONSCIOUS APPROACH TO THE DESIGN OF THE BUILT ENVIRONMENT.</a:t>
            </a:r>
            <a:br>
              <a:rPr lang="en-US" sz="2800" dirty="0" smtClean="0">
                <a:solidFill>
                  <a:srgbClr val="0070C0"/>
                </a:solidFill>
              </a:rPr>
            </a:br>
            <a:endParaRPr lang="en-US" sz="2800" dirty="0">
              <a:solidFill>
                <a:srgbClr val="0070C0"/>
              </a:solidFill>
            </a:endParaRPr>
          </a:p>
        </p:txBody>
      </p:sp>
    </p:spTree>
    <p:extLst>
      <p:ext uri="{BB962C8B-B14F-4D97-AF65-F5344CB8AC3E}">
        <p14:creationId xmlns:p14="http://schemas.microsoft.com/office/powerpoint/2010/main" val="25582251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066800"/>
            <a:ext cx="8534400" cy="7010400"/>
          </a:xfrm>
        </p:spPr>
        <p:txBody>
          <a:bodyPr>
            <a:normAutofit fontScale="77500" lnSpcReduction="20000"/>
          </a:bodyPr>
          <a:lstStyle/>
          <a:p>
            <a:r>
              <a:rPr lang="en-US" sz="4400" dirty="0" smtClean="0">
                <a:solidFill>
                  <a:srgbClr val="C00000"/>
                </a:solidFill>
              </a:rPr>
              <a:t>SUSTAINABLE DEVELOPMENT</a:t>
            </a:r>
            <a:r>
              <a:rPr lang="en-US" sz="4000" dirty="0" smtClean="0">
                <a:solidFill>
                  <a:srgbClr val="C00000"/>
                </a:solidFill>
              </a:rPr>
              <a:t>:</a:t>
            </a:r>
            <a:r>
              <a:rPr lang="en-US" sz="4000" dirty="0" smtClean="0">
                <a:solidFill>
                  <a:srgbClr val="FFC000"/>
                </a:solidFill>
              </a:rPr>
              <a:t> </a:t>
            </a:r>
            <a:r>
              <a:rPr lang="en-US" sz="3900" dirty="0" smtClean="0">
                <a:solidFill>
                  <a:srgbClr val="0070C0"/>
                </a:solidFill>
              </a:rPr>
              <a:t>SUSTAINABLE DEVELOPMENT IS THE ACT OF DEVELOPMENT (AS IN FARMING, MANUFACTURING, COMMERCE, ETC.) PERFORMED IN SUCH A WAY IT IS: GREEN, CLEAN, SUSTAINABLE, AND BALANCED. THIS MEANS THAT MAN IS SEEN AS AN INTEGRAL PART OF THE ENVIRONMENT AND ECOLOGY OF THE WORLD, AND THEREFORE HAS JUST AS MUCH RIGHT AS ANYTHING ELSE TO INTERACTION WITH AND UTILIZATION OF THE ENVIRONMENT, THROUGH OUR INTELLIGENCE AND SCIENCE WE CAN CHOOSE TO INTERACT IN A WAY WHICH CREATES NET GAINS FOR ALL PARTIES, INCLUDING THE ENVIRONMENT.</a:t>
            </a:r>
            <a:r>
              <a:rPr lang="en-US" sz="3900" dirty="0">
                <a:solidFill>
                  <a:srgbClr val="0070C0"/>
                </a:solidFill>
              </a:rPr>
              <a:t/>
            </a:r>
            <a:br>
              <a:rPr lang="en-US" sz="3900" dirty="0">
                <a:solidFill>
                  <a:srgbClr val="0070C0"/>
                </a:solidFill>
              </a:rPr>
            </a:br>
            <a:r>
              <a:rPr lang="en-US" sz="3900" dirty="0"/>
              <a:t/>
            </a:r>
            <a:br>
              <a:rPr lang="en-US" sz="3900" dirty="0"/>
            </a:br>
            <a:endParaRPr lang="en-US" sz="3900" dirty="0">
              <a:solidFill>
                <a:srgbClr val="FFC000"/>
              </a:solidFill>
            </a:endParaRPr>
          </a:p>
        </p:txBody>
      </p:sp>
    </p:spTree>
    <p:extLst>
      <p:ext uri="{BB962C8B-B14F-4D97-AF65-F5344CB8AC3E}">
        <p14:creationId xmlns:p14="http://schemas.microsoft.com/office/powerpoint/2010/main" val="40220962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371600"/>
            <a:ext cx="8382000" cy="4953000"/>
          </a:xfrm>
        </p:spPr>
        <p:txBody>
          <a:bodyPr>
            <a:normAutofit/>
          </a:bodyPr>
          <a:lstStyle/>
          <a:p>
            <a:r>
              <a:rPr lang="en-US" sz="3600" dirty="0" smtClean="0">
                <a:solidFill>
                  <a:srgbClr val="C00000"/>
                </a:solidFill>
              </a:rPr>
              <a:t>SUSTAINABLE ENERGY:</a:t>
            </a:r>
            <a:r>
              <a:rPr lang="en-US" sz="3600" dirty="0" smtClean="0">
                <a:solidFill>
                  <a:srgbClr val="FFC000"/>
                </a:solidFill>
              </a:rPr>
              <a:t> </a:t>
            </a:r>
            <a:r>
              <a:rPr lang="en-US" sz="3600" dirty="0" smtClean="0">
                <a:solidFill>
                  <a:srgbClr val="0070C0"/>
                </a:solidFill>
              </a:rPr>
              <a:t>SUSTAINABLE ENERGY REFERS TO ENERGY SOURCES WHICH ARE IN THEMSELVES SUSTAINABLE; E.G. THEY ARE NOT CONSIDERED FINITE. TYPICALLY THESE CONSIST OF: HYDRO (WATER), SOLAR, WIND, BIOMASS, GEOTHERMAL AND TIDAL</a:t>
            </a:r>
            <a:r>
              <a:rPr lang="en-US" sz="3700" dirty="0" smtClean="0">
                <a:solidFill>
                  <a:srgbClr val="0070C0"/>
                </a:solidFill>
              </a:rPr>
              <a:t>.</a:t>
            </a:r>
            <a:endParaRPr lang="en-US" sz="3700" dirty="0">
              <a:solidFill>
                <a:srgbClr val="0070C0"/>
              </a:solidFill>
            </a:endParaRPr>
          </a:p>
        </p:txBody>
      </p:sp>
    </p:spTree>
    <p:extLst>
      <p:ext uri="{BB962C8B-B14F-4D97-AF65-F5344CB8AC3E}">
        <p14:creationId xmlns:p14="http://schemas.microsoft.com/office/powerpoint/2010/main" val="4765681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458" y="1676400"/>
            <a:ext cx="9144000" cy="3352800"/>
          </a:xfrm>
        </p:spPr>
        <p:txBody>
          <a:bodyPr>
            <a:noAutofit/>
          </a:bodyPr>
          <a:lstStyle/>
          <a:p>
            <a:r>
              <a:rPr lang="en-US" sz="3600" dirty="0" smtClean="0">
                <a:solidFill>
                  <a:srgbClr val="C00000"/>
                </a:solidFill>
              </a:rPr>
              <a:t>THERMAL BREAK: </a:t>
            </a:r>
            <a:r>
              <a:rPr lang="en-US" sz="3600" dirty="0" smtClean="0">
                <a:solidFill>
                  <a:srgbClr val="0070C0"/>
                </a:solidFill>
              </a:rPr>
              <a:t>A MATERIAL OF LOW HEAT CONDUCTANCE USED TO REDUCE THE FLOW OF HEAT. FOR EXAMPLE, THE VINYL SEPARATING THE INTERIOR AND EXTERIOR FRAMES IN SOME METAL WINDOWS. </a:t>
            </a:r>
            <a:br>
              <a:rPr lang="en-US" sz="3600" dirty="0" smtClean="0">
                <a:solidFill>
                  <a:srgbClr val="0070C0"/>
                </a:solidFill>
              </a:rPr>
            </a:br>
            <a:endParaRPr lang="en-US" sz="3600" dirty="0">
              <a:solidFill>
                <a:srgbClr val="0070C0"/>
              </a:solidFill>
            </a:endParaRPr>
          </a:p>
        </p:txBody>
      </p:sp>
    </p:spTree>
    <p:extLst>
      <p:ext uri="{BB962C8B-B14F-4D97-AF65-F5344CB8AC3E}">
        <p14:creationId xmlns:p14="http://schemas.microsoft.com/office/powerpoint/2010/main" val="12772068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19665" y="914400"/>
            <a:ext cx="9144000" cy="6553200"/>
          </a:xfrm>
        </p:spPr>
        <p:txBody>
          <a:bodyPr>
            <a:noAutofit/>
          </a:bodyPr>
          <a:lstStyle/>
          <a:p>
            <a:r>
              <a:rPr lang="en-US" sz="3400" dirty="0" smtClean="0">
                <a:solidFill>
                  <a:srgbClr val="C00000"/>
                </a:solidFill>
              </a:rPr>
              <a:t>THERMAL MASS: </a:t>
            </a:r>
            <a:r>
              <a:rPr lang="en-US" sz="3400" dirty="0" smtClean="0">
                <a:solidFill>
                  <a:srgbClr val="0070C0"/>
                </a:solidFill>
              </a:rPr>
              <a:t>A THERMAL MASS IS A MATERIAL THAT ABSORBS HEAT FROM A HEAT SOURCE, AND THEN RELEASES IT SLOWLY. THIS CAN BE USED TO HELP REGULATE THE HEAT IN A SPACE BY INCREASING THE AMOUNT OF ENERGY REQUIRED TO CHANGE ITS TEMPERATURE. CONCRETE AND BRICKS ARE OFTEN EMPLOYED AS THERMAL MASSES IN A STRUCTURE. THIS IS OFTEN USED AS PART OF A PASSIVE- SOLAR-DESIGNED BUILDING</a:t>
            </a:r>
            <a:r>
              <a:rPr lang="en-US" sz="3200" dirty="0" smtClean="0">
                <a:solidFill>
                  <a:srgbClr val="0070C0"/>
                </a:solidFill>
              </a:rPr>
              <a:t>.</a:t>
            </a:r>
          </a:p>
          <a:p>
            <a:endParaRPr lang="en-US" sz="3600" dirty="0">
              <a:solidFill>
                <a:srgbClr val="0070C0"/>
              </a:solidFill>
            </a:endParaRPr>
          </a:p>
        </p:txBody>
      </p:sp>
    </p:spTree>
    <p:extLst>
      <p:ext uri="{BB962C8B-B14F-4D97-AF65-F5344CB8AC3E}">
        <p14:creationId xmlns:p14="http://schemas.microsoft.com/office/powerpoint/2010/main" val="36495647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219200"/>
            <a:ext cx="9144000" cy="5105400"/>
          </a:xfrm>
        </p:spPr>
        <p:txBody>
          <a:bodyPr>
            <a:noAutofit/>
          </a:bodyPr>
          <a:lstStyle/>
          <a:p>
            <a:r>
              <a:rPr lang="en-US" sz="3600" dirty="0" smtClean="0">
                <a:solidFill>
                  <a:srgbClr val="C00000"/>
                </a:solidFill>
              </a:rPr>
              <a:t>U-VALUE: </a:t>
            </a:r>
            <a:r>
              <a:rPr lang="en-US" sz="3600" dirty="0" smtClean="0">
                <a:solidFill>
                  <a:srgbClr val="0070C0"/>
                </a:solidFill>
              </a:rPr>
              <a:t>U-VALUE APPLIES THE FACTOR OF TIME TO THE HEAT-LOSS MEASUREMENT. U-VALUES MEASURE HEAT THAT ESCAPES PER HOUR THROUGH A WINDOW. WINDOWS TYPICALLY HAVE TWO U-VALUES: ONE FOR THE GLASS AND ONE FOR THE WINDOW, INCLUDING THE FRAME. THIS IS THE RECIPROCAL OF R-VALUE. U=1/R.</a:t>
            </a:r>
          </a:p>
          <a:p>
            <a:endParaRPr lang="en-US" sz="3600" dirty="0">
              <a:solidFill>
                <a:srgbClr val="0070C0"/>
              </a:solidFill>
            </a:endParaRPr>
          </a:p>
        </p:txBody>
      </p:sp>
    </p:spTree>
    <p:extLst>
      <p:ext uri="{BB962C8B-B14F-4D97-AF65-F5344CB8AC3E}">
        <p14:creationId xmlns:p14="http://schemas.microsoft.com/office/powerpoint/2010/main" val="395875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371600"/>
            <a:ext cx="8382000" cy="4191000"/>
          </a:xfrm>
        </p:spPr>
        <p:txBody>
          <a:bodyPr>
            <a:noAutofit/>
          </a:bodyPr>
          <a:lstStyle/>
          <a:p>
            <a:r>
              <a:rPr lang="en-US" sz="3600" dirty="0" smtClean="0">
                <a:solidFill>
                  <a:srgbClr val="C00000"/>
                </a:solidFill>
              </a:rPr>
              <a:t>BIODEGRADABLE:</a:t>
            </a:r>
            <a:r>
              <a:rPr lang="en-US" sz="3600" dirty="0" smtClean="0">
                <a:solidFill>
                  <a:srgbClr val="FFC000"/>
                </a:solidFill>
              </a:rPr>
              <a:t> </a:t>
            </a:r>
            <a:r>
              <a:rPr lang="en-US" sz="3600" dirty="0" smtClean="0">
                <a:solidFill>
                  <a:srgbClr val="0070C0"/>
                </a:solidFill>
              </a:rPr>
              <a:t>MATERIAL THAT CAN BE BROKEN DOWN INTO SIMPLER SUBSTANCES (ELEMENTS AND COMPOUNDS) BY BACTERIA OR OTHER DECOMPOSERS. PAPER AND MOST ORGANIC WASTES SUCH AS ANIMAL MANURE ARE BIODEGRADABLE.</a:t>
            </a:r>
            <a:endParaRPr lang="en-US" sz="3600" dirty="0">
              <a:solidFill>
                <a:srgbClr val="0070C0"/>
              </a:solidFill>
            </a:endParaRPr>
          </a:p>
        </p:txBody>
      </p:sp>
    </p:spTree>
    <p:extLst>
      <p:ext uri="{BB962C8B-B14F-4D97-AF65-F5344CB8AC3E}">
        <p14:creationId xmlns:p14="http://schemas.microsoft.com/office/powerpoint/2010/main" val="17899064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295400"/>
            <a:ext cx="9144000" cy="5029200"/>
          </a:xfrm>
        </p:spPr>
        <p:txBody>
          <a:bodyPr>
            <a:noAutofit/>
          </a:bodyPr>
          <a:lstStyle/>
          <a:p>
            <a:r>
              <a:rPr lang="en-US" sz="3600" dirty="0" smtClean="0">
                <a:solidFill>
                  <a:srgbClr val="C00000"/>
                </a:solidFill>
              </a:rPr>
              <a:t>VENTILATION: </a:t>
            </a:r>
            <a:r>
              <a:rPr lang="en-US" sz="3600" dirty="0" smtClean="0">
                <a:solidFill>
                  <a:srgbClr val="0070C0"/>
                </a:solidFill>
              </a:rPr>
              <a:t>THE ACT OF REPLACING STALE AIR WITH FRESH AIR. </a:t>
            </a:r>
            <a:r>
              <a:rPr lang="en-US" sz="3600" u="sng" dirty="0" smtClean="0">
                <a:solidFill>
                  <a:srgbClr val="0070C0"/>
                </a:solidFill>
              </a:rPr>
              <a:t>PASSIVE VENTILATION</a:t>
            </a:r>
            <a:r>
              <a:rPr lang="en-US" sz="3600" dirty="0" smtClean="0">
                <a:solidFill>
                  <a:srgbClr val="0070C0"/>
                </a:solidFill>
              </a:rPr>
              <a:t> IS WHERE NO ADDITIONAL ELECTRICAL OR MECHANICAL ENERGY IS REQUIRED TO MAKE THE VENTILATION WORK. </a:t>
            </a:r>
            <a:r>
              <a:rPr lang="en-US" sz="3600" u="sng" dirty="0" smtClean="0">
                <a:solidFill>
                  <a:srgbClr val="0070C0"/>
                </a:solidFill>
              </a:rPr>
              <a:t>ACTIVE VENTILATION </a:t>
            </a:r>
            <a:r>
              <a:rPr lang="en-US" sz="3600" dirty="0" smtClean="0">
                <a:solidFill>
                  <a:srgbClr val="0070C0"/>
                </a:solidFill>
              </a:rPr>
              <a:t>ON THE OTHER HAND WON'T WORK WITHOUT USING ADDITIONAL ENERGY, RUNNING MOTORS AND FANS.</a:t>
            </a:r>
            <a:endParaRPr lang="en-US" sz="3600" dirty="0">
              <a:solidFill>
                <a:srgbClr val="0070C0"/>
              </a:solidFill>
            </a:endParaRPr>
          </a:p>
        </p:txBody>
      </p:sp>
    </p:spTree>
    <p:extLst>
      <p:ext uri="{BB962C8B-B14F-4D97-AF65-F5344CB8AC3E}">
        <p14:creationId xmlns:p14="http://schemas.microsoft.com/office/powerpoint/2010/main" val="9072155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295400"/>
            <a:ext cx="9144000" cy="5029200"/>
          </a:xfrm>
        </p:spPr>
        <p:txBody>
          <a:bodyPr>
            <a:noAutofit/>
          </a:bodyPr>
          <a:lstStyle/>
          <a:p>
            <a:r>
              <a:rPr lang="en-US" sz="3600" dirty="0" smtClean="0">
                <a:solidFill>
                  <a:srgbClr val="C00000"/>
                </a:solidFill>
              </a:rPr>
              <a:t>VERTICAL-AXIS WIND TURBINE: </a:t>
            </a:r>
            <a:r>
              <a:rPr lang="en-US" sz="3600" dirty="0" smtClean="0">
                <a:solidFill>
                  <a:srgbClr val="0070C0"/>
                </a:solidFill>
              </a:rPr>
              <a:t>A WIND TURBINE WITH THE AXIS OR MAIN SHAFT MOUNTED VERTICALLY, OR PERPENDICULAR TO THE EARTH'S SURFACE. THIS TYPE OF TURBINE DOES NOT NEED TO BE TURNED TO FACE THE WIND - THE WIND ALWAYS BLOWS ACROSS IT. TYPES INCLUDE SAVONIUS AND DARRIUS</a:t>
            </a:r>
            <a:r>
              <a:rPr lang="en-US" sz="3600" dirty="0" smtClean="0"/>
              <a:t>. </a:t>
            </a:r>
            <a:endParaRPr lang="en-US" sz="3600" dirty="0">
              <a:solidFill>
                <a:srgbClr val="0070C0"/>
              </a:solidFill>
            </a:endParaRPr>
          </a:p>
        </p:txBody>
      </p:sp>
    </p:spTree>
    <p:extLst>
      <p:ext uri="{BB962C8B-B14F-4D97-AF65-F5344CB8AC3E}">
        <p14:creationId xmlns:p14="http://schemas.microsoft.com/office/powerpoint/2010/main" val="10797784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371600"/>
            <a:ext cx="9144000" cy="4495800"/>
          </a:xfrm>
        </p:spPr>
        <p:txBody>
          <a:bodyPr>
            <a:noAutofit/>
          </a:bodyPr>
          <a:lstStyle/>
          <a:p>
            <a:r>
              <a:rPr lang="en-US" sz="3600" dirty="0" smtClean="0">
                <a:solidFill>
                  <a:srgbClr val="C00000"/>
                </a:solidFill>
              </a:rPr>
              <a:t>VOLATILE ORGANIC COMPOUNDS: </a:t>
            </a:r>
            <a:r>
              <a:rPr lang="en-US" sz="3600" dirty="0" smtClean="0">
                <a:solidFill>
                  <a:srgbClr val="0070C0"/>
                </a:solidFill>
              </a:rPr>
              <a:t>(VOCS) , ARE CARCINOGENS FOUND IN PAINT, FINISHES, SYNTHETIC FOAMS, FABRICS AND STAINS. MOST LABELS SHOULD INDICATE IF SOMETHING HAS LOW OR ZERO VOCS. THE FUMES ARE TOXIC TO HUMANS AND ARE SLOWLY BEING OUTLAWED.</a:t>
            </a:r>
            <a:endParaRPr lang="en-US" sz="3600" dirty="0">
              <a:solidFill>
                <a:srgbClr val="0070C0"/>
              </a:solidFill>
            </a:endParaRPr>
          </a:p>
        </p:txBody>
      </p:sp>
    </p:spTree>
    <p:extLst>
      <p:ext uri="{BB962C8B-B14F-4D97-AF65-F5344CB8AC3E}">
        <p14:creationId xmlns:p14="http://schemas.microsoft.com/office/powerpoint/2010/main" val="4820257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4581" y="1295400"/>
            <a:ext cx="9144000" cy="4495800"/>
          </a:xfrm>
        </p:spPr>
        <p:txBody>
          <a:bodyPr>
            <a:noAutofit/>
          </a:bodyPr>
          <a:lstStyle/>
          <a:p>
            <a:r>
              <a:rPr lang="en-US" sz="3600" dirty="0" smtClean="0">
                <a:solidFill>
                  <a:srgbClr val="C00000"/>
                </a:solidFill>
              </a:rPr>
              <a:t>WASTE REDUCTION: </a:t>
            </a:r>
            <a:r>
              <a:rPr lang="en-US" sz="3600" dirty="0" smtClean="0">
                <a:solidFill>
                  <a:srgbClr val="0070C0"/>
                </a:solidFill>
              </a:rPr>
              <a:t>THIS IS A PROCESS TO REDUCE OR ELIMINATE THE AMOUNT OF WASTE GENERATED AT ITS SOURCE OR TO REDUCE THE AMOUNT OF TOXICITY FROM WASTE OR THE REUSE OF MATERIALS. THE BEST WAY TO REDUCE WASTE IS NOT TO CREATE IT IN THE FIRST PLACE. </a:t>
            </a:r>
            <a:endParaRPr lang="en-US" sz="3600" dirty="0">
              <a:solidFill>
                <a:srgbClr val="0070C0"/>
              </a:solidFill>
            </a:endParaRPr>
          </a:p>
        </p:txBody>
      </p:sp>
    </p:spTree>
    <p:extLst>
      <p:ext uri="{BB962C8B-B14F-4D97-AF65-F5344CB8AC3E}">
        <p14:creationId xmlns:p14="http://schemas.microsoft.com/office/powerpoint/2010/main" val="27715709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066800"/>
            <a:ext cx="9144000" cy="5791200"/>
          </a:xfrm>
        </p:spPr>
        <p:txBody>
          <a:bodyPr>
            <a:noAutofit/>
          </a:bodyPr>
          <a:lstStyle/>
          <a:p>
            <a:r>
              <a:rPr lang="en-US" sz="3600" dirty="0" smtClean="0">
                <a:solidFill>
                  <a:srgbClr val="C00000"/>
                </a:solidFill>
              </a:rPr>
              <a:t>WATER FOOTPRINT: </a:t>
            </a:r>
            <a:r>
              <a:rPr lang="en-US" sz="2800" dirty="0" smtClean="0">
                <a:solidFill>
                  <a:srgbClr val="0070C0"/>
                </a:solidFill>
              </a:rPr>
              <a:t>A WATER FOOTPRINT IS AN INDICATOR OF THE AMOUNT OF FRESH WATER USED BY AN ORGANIZATION, INDIVIDUAL OR PRODUCT.</a:t>
            </a:r>
          </a:p>
          <a:p>
            <a:r>
              <a:rPr lang="en-US" sz="2800" dirty="0" smtClean="0">
                <a:solidFill>
                  <a:srgbClr val="0070C0"/>
                </a:solidFill>
              </a:rPr>
              <a:t>LIKE CARBON FOOT-PRINTING, WATER FOOTPRINTS ARE MEASURED IN TERMS OF THE VOLUME OF WATER THAT IS CONSUMED OVER A GIVEN PERIOD OF TIME. </a:t>
            </a:r>
          </a:p>
          <a:p>
            <a:r>
              <a:rPr lang="en-US" sz="2800" dirty="0" smtClean="0">
                <a:solidFill>
                  <a:srgbClr val="0070C0"/>
                </a:solidFill>
              </a:rPr>
              <a:t>AS WITH CARBON FOOTPRINTS THEY CAN EITHER BE USED NARROWLY TO CALCULATE THE AMOUNT OF WATER USED BY AN INDIVIDUAL COMPANY OR BUILDING, OR EXTENDED TO COVER THE AMOUNT OF WATER USED THROUGH THE ENTIRE SUPPLY CHAIN OF AN ORGANIZATION OR LIFETIME OF A PRODUCT.</a:t>
            </a:r>
            <a:endParaRPr lang="en-US" sz="2800" dirty="0">
              <a:solidFill>
                <a:srgbClr val="0070C0"/>
              </a:solidFill>
            </a:endParaRPr>
          </a:p>
        </p:txBody>
      </p:sp>
    </p:spTree>
    <p:extLst>
      <p:ext uri="{BB962C8B-B14F-4D97-AF65-F5344CB8AC3E}">
        <p14:creationId xmlns:p14="http://schemas.microsoft.com/office/powerpoint/2010/main" val="4934119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0" y="1600200"/>
            <a:ext cx="9144000" cy="4267200"/>
          </a:xfrm>
        </p:spPr>
        <p:txBody>
          <a:bodyPr>
            <a:noAutofit/>
          </a:bodyPr>
          <a:lstStyle/>
          <a:p>
            <a:r>
              <a:rPr lang="en-US" sz="3600" dirty="0" smtClean="0">
                <a:solidFill>
                  <a:srgbClr val="C00000"/>
                </a:solidFill>
              </a:rPr>
              <a:t>WATER TABLE: </a:t>
            </a:r>
            <a:r>
              <a:rPr lang="en-US" sz="3600" dirty="0" smtClean="0">
                <a:solidFill>
                  <a:srgbClr val="0070C0"/>
                </a:solidFill>
              </a:rPr>
              <a:t>THE LEVEL BELOW THE LAND SURFACE AT WHICH THE SUBSURFACE MATERIAL IS FULLY SATURATED WITH WATER. THE DEPTH OF THE WATER TABLE REFLECTS THE MINIMUM LEVEL TO WHICH WELLS MUST BE DRILLED FOR WATER EXTRACTION. </a:t>
            </a:r>
            <a:endParaRPr lang="en-US" sz="3600" dirty="0">
              <a:solidFill>
                <a:srgbClr val="0070C0"/>
              </a:solidFill>
            </a:endParaRPr>
          </a:p>
        </p:txBody>
      </p:sp>
    </p:spTree>
    <p:extLst>
      <p:ext uri="{BB962C8B-B14F-4D97-AF65-F5344CB8AC3E}">
        <p14:creationId xmlns:p14="http://schemas.microsoft.com/office/powerpoint/2010/main" val="26682767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123" y="1905000"/>
            <a:ext cx="9144000" cy="3581400"/>
          </a:xfrm>
        </p:spPr>
        <p:txBody>
          <a:bodyPr>
            <a:noAutofit/>
          </a:bodyPr>
          <a:lstStyle/>
          <a:p>
            <a:r>
              <a:rPr lang="en-US" sz="3600" dirty="0" smtClean="0">
                <a:solidFill>
                  <a:srgbClr val="C00000"/>
                </a:solidFill>
              </a:rPr>
              <a:t>WEATHERIZATION: </a:t>
            </a:r>
            <a:r>
              <a:rPr lang="en-US" sz="3600" dirty="0" smtClean="0">
                <a:solidFill>
                  <a:srgbClr val="0070C0"/>
                </a:solidFill>
              </a:rPr>
              <a:t>THE PROCESS OF REDUCING THE LEAKS OF HEAT FROM OR INTO A BUILDING. IT MAY INVOLVE CAULKING, WEATHERSTRIPPING, ADDING INSULATION, AND OTHER SIMILAR IMPROVEMENTS TO THE BUILDING SHELL. </a:t>
            </a:r>
            <a:endParaRPr lang="en-US" sz="3600" dirty="0">
              <a:solidFill>
                <a:srgbClr val="0070C0"/>
              </a:solidFill>
            </a:endParaRPr>
          </a:p>
        </p:txBody>
      </p:sp>
    </p:spTree>
    <p:extLst>
      <p:ext uri="{BB962C8B-B14F-4D97-AF65-F5344CB8AC3E}">
        <p14:creationId xmlns:p14="http://schemas.microsoft.com/office/powerpoint/2010/main" val="35870589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371600"/>
            <a:ext cx="8610601" cy="4495800"/>
          </a:xfrm>
        </p:spPr>
        <p:txBody>
          <a:bodyPr>
            <a:noAutofit/>
          </a:bodyPr>
          <a:lstStyle/>
          <a:p>
            <a:r>
              <a:rPr lang="en-US" sz="3600" dirty="0" smtClean="0">
                <a:solidFill>
                  <a:srgbClr val="C00000"/>
                </a:solidFill>
              </a:rPr>
              <a:t>WIND FARM: </a:t>
            </a:r>
            <a:r>
              <a:rPr lang="en-US" sz="3600" dirty="0" smtClean="0">
                <a:solidFill>
                  <a:srgbClr val="0070C0"/>
                </a:solidFill>
              </a:rPr>
              <a:t>A GROUP OF WIND TURBINE GENERATORS THAT USUALLY FEEDS POWER INTO THE MAIN GRID. OFTEN SITED WHERE THE WINDS ARE STRONGEST AND MOST CONSISTENT. USUALLY GROUPED TOGETHER IN A SEEMINGLY RANDOM PATTERN OVER HILLS OR NEAR OCEANS.</a:t>
            </a:r>
            <a:endParaRPr lang="en-US" sz="3600" dirty="0">
              <a:solidFill>
                <a:srgbClr val="0070C0"/>
              </a:solidFill>
            </a:endParaRPr>
          </a:p>
        </p:txBody>
      </p:sp>
    </p:spTree>
    <p:extLst>
      <p:ext uri="{BB962C8B-B14F-4D97-AF65-F5344CB8AC3E}">
        <p14:creationId xmlns:p14="http://schemas.microsoft.com/office/powerpoint/2010/main" val="23987271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371600"/>
            <a:ext cx="8610601" cy="4495800"/>
          </a:xfrm>
        </p:spPr>
        <p:txBody>
          <a:bodyPr>
            <a:noAutofit/>
          </a:bodyPr>
          <a:lstStyle/>
          <a:p>
            <a:r>
              <a:rPr lang="en-US" sz="3600" dirty="0" smtClean="0">
                <a:solidFill>
                  <a:srgbClr val="C00000"/>
                </a:solidFill>
              </a:rPr>
              <a:t>WIND POWER: </a:t>
            </a:r>
            <a:r>
              <a:rPr lang="en-US" sz="3600" dirty="0" smtClean="0">
                <a:solidFill>
                  <a:srgbClr val="0070C0"/>
                </a:solidFill>
              </a:rPr>
              <a:t>THIS REFERS TO USING THE WIND TO GENERATE POWER, EITHER DIRECTLY IN THE FORM OF MECHANICAL ENERGY (I.E. FOR PUMPING WATER) OR VIA GENERATORS TO PRODUCE ELECTRICITY</a:t>
            </a:r>
            <a:r>
              <a:rPr lang="en-US" sz="3600" dirty="0"/>
              <a:t>.</a:t>
            </a:r>
            <a:endParaRPr lang="en-US" sz="3600" dirty="0">
              <a:solidFill>
                <a:srgbClr val="0070C0"/>
              </a:solidFill>
            </a:endParaRPr>
          </a:p>
        </p:txBody>
      </p:sp>
    </p:spTree>
    <p:extLst>
      <p:ext uri="{BB962C8B-B14F-4D97-AF65-F5344CB8AC3E}">
        <p14:creationId xmlns:p14="http://schemas.microsoft.com/office/powerpoint/2010/main" val="8357781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371600"/>
            <a:ext cx="8610601" cy="4114800"/>
          </a:xfrm>
        </p:spPr>
        <p:txBody>
          <a:bodyPr>
            <a:noAutofit/>
          </a:bodyPr>
          <a:lstStyle/>
          <a:p>
            <a:r>
              <a:rPr lang="en-US" sz="3600" dirty="0" smtClean="0">
                <a:solidFill>
                  <a:srgbClr val="C00000"/>
                </a:solidFill>
              </a:rPr>
              <a:t>XERISCAPE: </a:t>
            </a:r>
            <a:r>
              <a:rPr lang="en-US" sz="3600" dirty="0" smtClean="0">
                <a:solidFill>
                  <a:srgbClr val="0070C0"/>
                </a:solidFill>
              </a:rPr>
              <a:t>THE CONSERVATION OF WATER AND ENERGY THROUGH CREATIVE LANDSCAPING USING NATIVE DROUGHT-TOLERANT PLANTS AND THOUGHT TOWARDS WINDS AND SOLAR ORIENTATION.</a:t>
            </a:r>
            <a:endParaRPr lang="en-US" sz="3600" dirty="0">
              <a:solidFill>
                <a:srgbClr val="0070C0"/>
              </a:solidFill>
            </a:endParaRPr>
          </a:p>
        </p:txBody>
      </p:sp>
    </p:spTree>
    <p:extLst>
      <p:ext uri="{BB962C8B-B14F-4D97-AF65-F5344CB8AC3E}">
        <p14:creationId xmlns:p14="http://schemas.microsoft.com/office/powerpoint/2010/main" val="406935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81000" y="1752600"/>
            <a:ext cx="8382000" cy="3581400"/>
          </a:xfrm>
        </p:spPr>
        <p:txBody>
          <a:bodyPr>
            <a:normAutofit/>
          </a:bodyPr>
          <a:lstStyle/>
          <a:p>
            <a:r>
              <a:rPr lang="en-US" sz="3600" dirty="0" smtClean="0">
                <a:solidFill>
                  <a:srgbClr val="C00000"/>
                </a:solidFill>
              </a:rPr>
              <a:t>BIOSPHERE:</a:t>
            </a:r>
            <a:r>
              <a:rPr lang="en-US" sz="3600" dirty="0" smtClean="0">
                <a:solidFill>
                  <a:srgbClr val="FFC000"/>
                </a:solidFill>
              </a:rPr>
              <a:t> </a:t>
            </a:r>
            <a:r>
              <a:rPr lang="en-US" sz="3600" dirty="0" smtClean="0">
                <a:solidFill>
                  <a:srgbClr val="0070C0"/>
                </a:solidFill>
              </a:rPr>
              <a:t>IN ESSENCE THE BIOSPHERE IS ALL THE ECOSYSTEMS THAT EXIST IN A PLANET. INCLUDING HOW THEY INTERACT, EVOLVE AND CHANGE OVER TIME</a:t>
            </a:r>
            <a:r>
              <a:rPr lang="en-US" sz="3700" dirty="0" smtClean="0"/>
              <a:t>.</a:t>
            </a:r>
            <a:endParaRPr lang="en-US" sz="3700" dirty="0">
              <a:solidFill>
                <a:srgbClr val="0070C0"/>
              </a:solidFill>
            </a:endParaRPr>
          </a:p>
        </p:txBody>
      </p:sp>
    </p:spTree>
    <p:extLst>
      <p:ext uri="{BB962C8B-B14F-4D97-AF65-F5344CB8AC3E}">
        <p14:creationId xmlns:p14="http://schemas.microsoft.com/office/powerpoint/2010/main" val="9507015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228600" y="1828800"/>
            <a:ext cx="8610601" cy="3048000"/>
          </a:xfrm>
        </p:spPr>
        <p:txBody>
          <a:bodyPr>
            <a:noAutofit/>
          </a:bodyPr>
          <a:lstStyle/>
          <a:p>
            <a:r>
              <a:rPr lang="en-US" sz="3600" dirty="0" smtClean="0">
                <a:solidFill>
                  <a:srgbClr val="C00000"/>
                </a:solidFill>
              </a:rPr>
              <a:t>YARD WASTE: </a:t>
            </a:r>
            <a:r>
              <a:rPr lang="en-US" sz="3600" dirty="0" smtClean="0">
                <a:solidFill>
                  <a:srgbClr val="0070C0"/>
                </a:solidFill>
              </a:rPr>
              <a:t>THE PART OF SOLID WASTE COMPOSED OF GRASS CLIPPINGS, LEAVES, TWIGS, BRANCHES, AND OTHER GARDEN REFUSE.</a:t>
            </a:r>
            <a:endParaRPr lang="en-US" sz="3600" dirty="0">
              <a:solidFill>
                <a:srgbClr val="0070C0"/>
              </a:solidFill>
            </a:endParaRPr>
          </a:p>
        </p:txBody>
      </p:sp>
    </p:spTree>
    <p:extLst>
      <p:ext uri="{BB962C8B-B14F-4D97-AF65-F5344CB8AC3E}">
        <p14:creationId xmlns:p14="http://schemas.microsoft.com/office/powerpoint/2010/main" val="728517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04800" y="1219200"/>
            <a:ext cx="8382000" cy="5410200"/>
          </a:xfrm>
        </p:spPr>
        <p:txBody>
          <a:bodyPr>
            <a:normAutofit fontScale="32500" lnSpcReduction="20000"/>
          </a:bodyPr>
          <a:lstStyle/>
          <a:p>
            <a:r>
              <a:rPr lang="en-US" sz="11100" dirty="0" smtClean="0">
                <a:solidFill>
                  <a:srgbClr val="C00000"/>
                </a:solidFill>
              </a:rPr>
              <a:t>BIOSWALE::</a:t>
            </a:r>
            <a:r>
              <a:rPr lang="en-US" sz="11100" dirty="0" smtClean="0">
                <a:solidFill>
                  <a:srgbClr val="FFC000"/>
                </a:solidFill>
              </a:rPr>
              <a:t> </a:t>
            </a:r>
            <a:r>
              <a:rPr lang="en-US" sz="11100" dirty="0" smtClean="0">
                <a:solidFill>
                  <a:srgbClr val="0070C0"/>
                </a:solidFill>
              </a:rPr>
              <a:t>BIOSWALES ARE LANDSCAPE ELEMENTS DESIGNED TO REMOVE SILT AND POLLUTION FROM SURFACE RUNOFF WATER. THEY CONSIST OF A SWALED DRAINAGE COURSE WITH GENTLY SLOPED SIDES, FILLED WITH VEGETATION, COMPOST AND STONES. THE WATER'S FLOW PATH IS DESIGNED TO MAXIMIZE THE TIME WATER SPENDS IN THE SWALE, WHICH AIDS THE TRAPPING OF POLLUTANTS AND SILT. </a:t>
            </a:r>
            <a:endParaRPr lang="en-US" sz="11100" dirty="0">
              <a:solidFill>
                <a:srgbClr val="0070C0"/>
              </a:solidFill>
            </a:endParaRPr>
          </a:p>
        </p:txBody>
      </p:sp>
    </p:spTree>
    <p:extLst>
      <p:ext uri="{BB962C8B-B14F-4D97-AF65-F5344CB8AC3E}">
        <p14:creationId xmlns:p14="http://schemas.microsoft.com/office/powerpoint/2010/main" val="2111176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noAutofit/>
          </a:bodyPr>
          <a:lstStyle/>
          <a:p>
            <a:r>
              <a:rPr lang="en-US" sz="6600" dirty="0" smtClean="0">
                <a:solidFill>
                  <a:srgbClr val="92D050"/>
                </a:solidFill>
              </a:rPr>
              <a:t>Green Terms</a:t>
            </a:r>
            <a:endParaRPr lang="en-US" sz="6600" dirty="0">
              <a:solidFill>
                <a:srgbClr val="92D050"/>
              </a:solidFill>
            </a:endParaRPr>
          </a:p>
        </p:txBody>
      </p:sp>
      <p:sp>
        <p:nvSpPr>
          <p:cNvPr id="3" name="Subtitle 2"/>
          <p:cNvSpPr>
            <a:spLocks noGrp="1"/>
          </p:cNvSpPr>
          <p:nvPr>
            <p:ph type="subTitle" idx="1"/>
          </p:nvPr>
        </p:nvSpPr>
        <p:spPr>
          <a:xfrm>
            <a:off x="304800" y="1828800"/>
            <a:ext cx="8382000" cy="2362200"/>
          </a:xfrm>
        </p:spPr>
        <p:txBody>
          <a:bodyPr>
            <a:normAutofit/>
          </a:bodyPr>
          <a:lstStyle/>
          <a:p>
            <a:r>
              <a:rPr lang="en-US" sz="3600" dirty="0" smtClean="0">
                <a:solidFill>
                  <a:srgbClr val="C00000"/>
                </a:solidFill>
              </a:rPr>
              <a:t>BLACKWATER:</a:t>
            </a:r>
            <a:r>
              <a:rPr lang="en-US" sz="3600" dirty="0" smtClean="0">
                <a:solidFill>
                  <a:srgbClr val="FFC000"/>
                </a:solidFill>
              </a:rPr>
              <a:t> </a:t>
            </a:r>
            <a:r>
              <a:rPr lang="en-US" sz="3600" dirty="0" smtClean="0">
                <a:solidFill>
                  <a:srgbClr val="0070C0"/>
                </a:solidFill>
              </a:rPr>
              <a:t>WASTEWATER GENERATED BY TOILETS. TOXIC TO LIFE AND MUST BE DISPOSED AND TREATED BY APPROVED METHODS.</a:t>
            </a:r>
            <a:endParaRPr lang="en-US" sz="11100" dirty="0">
              <a:solidFill>
                <a:srgbClr val="0070C0"/>
              </a:solidFill>
            </a:endParaRPr>
          </a:p>
        </p:txBody>
      </p:sp>
    </p:spTree>
    <p:extLst>
      <p:ext uri="{BB962C8B-B14F-4D97-AF65-F5344CB8AC3E}">
        <p14:creationId xmlns:p14="http://schemas.microsoft.com/office/powerpoint/2010/main" val="2449559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1344</TotalTime>
  <Words>3675</Words>
  <Application>Microsoft Office PowerPoint</Application>
  <PresentationFormat>On-screen Show (4:3)</PresentationFormat>
  <Paragraphs>149</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Executive</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lpstr>Green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terms</dc:title>
  <dc:creator>Joe</dc:creator>
  <cp:lastModifiedBy>Joe</cp:lastModifiedBy>
  <cp:revision>84</cp:revision>
  <dcterms:created xsi:type="dcterms:W3CDTF">2012-05-22T18:53:41Z</dcterms:created>
  <dcterms:modified xsi:type="dcterms:W3CDTF">2012-05-23T17:17:48Z</dcterms:modified>
</cp:coreProperties>
</file>